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0" r:id="rId1"/>
  </p:sldMasterIdLst>
  <p:sldIdLst>
    <p:sldId id="267" r:id="rId2"/>
    <p:sldId id="257" r:id="rId3"/>
    <p:sldId id="260" r:id="rId4"/>
    <p:sldId id="261" r:id="rId5"/>
    <p:sldId id="262" r:id="rId6"/>
    <p:sldId id="264" r:id="rId7"/>
    <p:sldId id="256" r:id="rId8"/>
    <p:sldId id="258" r:id="rId9"/>
    <p:sldId id="259" r:id="rId10"/>
    <p:sldId id="265" r:id="rId11"/>
    <p:sldId id="263" r:id="rId12"/>
    <p:sldId id="26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29" autoAdjust="0"/>
    <p:restoredTop sz="94660"/>
  </p:normalViewPr>
  <p:slideViewPr>
    <p:cSldViewPr snapToGrid="0">
      <p:cViewPr varScale="1">
        <p:scale>
          <a:sx n="88" d="100"/>
          <a:sy n="88" d="100"/>
        </p:scale>
        <p:origin x="67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11/22/2022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‹Nº›</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4867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162577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2253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3197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636562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3280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59410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75028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3482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‹Nº›</a:t>
            </a:fld>
            <a:endParaRPr lang="en-US" dirty="0"/>
          </a:p>
        </p:txBody>
      </p:sp>
    </p:spTree>
    <p:extLst>
      <p:ext uri="{BB962C8B-B14F-4D97-AF65-F5344CB8AC3E}">
        <p14:creationId xmlns:p14="http://schemas.microsoft.com/office/powerpoint/2010/main" val="2671293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1272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11/22/2022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‹Nº›</a:t>
            </a:fld>
            <a:endParaRPr lang="en-US" dirty="0"/>
          </a:p>
        </p:txBody>
      </p:sp>
    </p:spTree>
    <p:extLst>
      <p:ext uri="{BB962C8B-B14F-4D97-AF65-F5344CB8AC3E}">
        <p14:creationId xmlns:p14="http://schemas.microsoft.com/office/powerpoint/2010/main" val="3190845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2155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8663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730325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9598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100162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11/22/2022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89021042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giovannamaldanab@politicas.unam.mx"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redreri.com/francisco-de-parres-g%C3%B3mez" TargetMode="External"/><Relationship Id="rId2" Type="http://schemas.openxmlformats.org/officeDocument/2006/relationships/hyperlink" Target="https://independent.academia.edu/FranciscoLion" TargetMode="External"/><Relationship Id="rId1" Type="http://schemas.openxmlformats.org/officeDocument/2006/relationships/slideLayout" Target="../slideLayouts/slideLayout9.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hyperlink" Target="https://www.uv.mx/personal/gdietz" TargetMode="External"/><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s://www.redreri.com/giovanna-mar%C3%ADa-aldana-barahona" TargetMode="External"/><Relationship Id="rId2" Type="http://schemas.openxmlformats.org/officeDocument/2006/relationships/hyperlink" Target="https://unam.academia.edu/GiovannaMariaAldanaBarahona" TargetMode="External"/><Relationship Id="rId1" Type="http://schemas.openxmlformats.org/officeDocument/2006/relationships/slideLayout" Target="../slideLayouts/slideLayout9.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hyperlink" Target="https://www.linkedin.com/in/mar%C3%ADa-candelaria-may-novelo-61229a26/?originalSubdomain=mx" TargetMode="External"/><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independent.academia.edu/TeodoraHurtadoSaa" TargetMode="External"/><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www.iia.unam.mx/academico/3569" TargetMode="External"/><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s://www.redreri.com/liliana-lozano" TargetMode="External"/><Relationship Id="rId2" Type="http://schemas.openxmlformats.org/officeDocument/2006/relationships/image" Target="../media/image8.jpeg"/><Relationship Id="rId1" Type="http://schemas.openxmlformats.org/officeDocument/2006/relationships/slideLayout" Target="../slideLayouts/slideLayout9.xml"/><Relationship Id="rId4" Type="http://schemas.openxmlformats.org/officeDocument/2006/relationships/hyperlink" Target="https://www.linkedin.com/in/liliana-lozano-572a669/"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hyperlink" Target="https://www.linkedin.com/in/doris-yaneth-herrera-monsalve-509b66b6/" TargetMode="External"/><Relationship Id="rId1" Type="http://schemas.openxmlformats.org/officeDocument/2006/relationships/slideLayout" Target="../slideLayouts/slideLayout9.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hyperlink" Target="https://www.antropologia.uady.mx/programas/antropologiasocial/krotz.php" TargetMode="External"/><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s://www.redreri.com/sa%C3%BAl-velasco-cruz" TargetMode="External"/><Relationship Id="rId2" Type="http://schemas.openxmlformats.org/officeDocument/2006/relationships/image" Target="../media/image12.jpg"/><Relationship Id="rId1" Type="http://schemas.openxmlformats.org/officeDocument/2006/relationships/slideLayout" Target="../slideLayouts/slideLayout9.xml"/><Relationship Id="rId4" Type="http://schemas.openxmlformats.org/officeDocument/2006/relationships/hyperlink" Target="https://upn.academia.edu/SVelascoCruz"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redreri.com/claudio-espinoza-araya" TargetMode="External"/><Relationship Id="rId2" Type="http://schemas.openxmlformats.org/officeDocument/2006/relationships/image" Target="../media/image13.jpeg"/><Relationship Id="rId1" Type="http://schemas.openxmlformats.org/officeDocument/2006/relationships/slideLayout" Target="../slideLayouts/slideLayout9.xml"/><Relationship Id="rId5" Type="http://schemas.openxmlformats.org/officeDocument/2006/relationships/image" Target="../media/image9.gif"/><Relationship Id="rId4" Type="http://schemas.openxmlformats.org/officeDocument/2006/relationships/hyperlink" Target="https://www.ciir.cl/ciir/claudio-espinoz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692398" y="1871131"/>
            <a:ext cx="6815669" cy="811109"/>
          </a:xfrm>
        </p:spPr>
        <p:txBody>
          <a:bodyPr/>
          <a:lstStyle/>
          <a:p>
            <a:r>
              <a:rPr lang="es-MX" sz="2500" dirty="0" smtClean="0"/>
              <a:t>Participantes </a:t>
            </a:r>
            <a:r>
              <a:rPr lang="es-MX" sz="2500" b="1" dirty="0" smtClean="0"/>
              <a:t>Simposio sobre Interculturalidad y Derechos de los pueblos racializados</a:t>
            </a:r>
            <a:endParaRPr lang="es-MX" sz="2500" dirty="0"/>
          </a:p>
        </p:txBody>
      </p:sp>
      <p:sp>
        <p:nvSpPr>
          <p:cNvPr id="3" name="Subtítulo 2"/>
          <p:cNvSpPr>
            <a:spLocks noGrp="1"/>
          </p:cNvSpPr>
          <p:nvPr>
            <p:ph type="subTitle" idx="1"/>
          </p:nvPr>
        </p:nvSpPr>
        <p:spPr>
          <a:xfrm>
            <a:off x="2692398" y="2995749"/>
            <a:ext cx="6815669" cy="2403565"/>
          </a:xfrm>
        </p:spPr>
        <p:txBody>
          <a:bodyPr>
            <a:normAutofit fontScale="55000" lnSpcReduction="20000"/>
          </a:bodyPr>
          <a:lstStyle/>
          <a:p>
            <a:r>
              <a:rPr lang="es-MX" dirty="0" smtClean="0"/>
              <a:t>Un </a:t>
            </a:r>
            <a:r>
              <a:rPr lang="es-MX" dirty="0"/>
              <a:t>espacio de discusión entre expertos y estudiantes sobre el tema de interculturalidad, derechos y pueblos </a:t>
            </a:r>
            <a:r>
              <a:rPr lang="es-MX" dirty="0" smtClean="0"/>
              <a:t>racializados</a:t>
            </a:r>
          </a:p>
          <a:p>
            <a:endParaRPr lang="es-MX" dirty="0"/>
          </a:p>
          <a:p>
            <a:r>
              <a:rPr lang="es-MX" dirty="0"/>
              <a:t>Fechas a </a:t>
            </a:r>
            <a:r>
              <a:rPr lang="es-MX" dirty="0" smtClean="0"/>
              <a:t>realizarse: 28 </a:t>
            </a:r>
            <a:r>
              <a:rPr lang="es-MX" dirty="0"/>
              <a:t>y 30 de </a:t>
            </a:r>
            <a:r>
              <a:rPr lang="es-MX" dirty="0" smtClean="0"/>
              <a:t>noviembre</a:t>
            </a:r>
            <a:endParaRPr lang="es-MX" dirty="0"/>
          </a:p>
          <a:p>
            <a:r>
              <a:rPr lang="es-MX" dirty="0" smtClean="0"/>
              <a:t>Hora: De </a:t>
            </a:r>
            <a:r>
              <a:rPr lang="es-MX" dirty="0"/>
              <a:t>las 16.00 a las 18.00	</a:t>
            </a:r>
            <a:endParaRPr lang="es-MX" dirty="0" smtClean="0"/>
          </a:p>
          <a:p>
            <a:r>
              <a:rPr lang="es-MX" dirty="0" smtClean="0"/>
              <a:t>Instituto de Investigaciones Antropológicas, UNAM</a:t>
            </a:r>
          </a:p>
          <a:p>
            <a:r>
              <a:rPr lang="es-MX" dirty="0"/>
              <a:t>Coordina y modera:</a:t>
            </a:r>
          </a:p>
          <a:p>
            <a:r>
              <a:rPr lang="es-MX" dirty="0"/>
              <a:t>Giovanna María Aldana </a:t>
            </a:r>
            <a:r>
              <a:rPr lang="es-MX" dirty="0" smtClean="0"/>
              <a:t>Barahona. Investigadora Posdoctoral </a:t>
            </a:r>
            <a:r>
              <a:rPr lang="es-MX" dirty="0" err="1" smtClean="0"/>
              <a:t>IIA</a:t>
            </a:r>
            <a:r>
              <a:rPr lang="es-MX" dirty="0" smtClean="0"/>
              <a:t>.</a:t>
            </a:r>
            <a:endParaRPr lang="es-MX" dirty="0"/>
          </a:p>
          <a:p>
            <a:r>
              <a:rPr lang="es-MX" dirty="0"/>
              <a:t>Correo: </a:t>
            </a:r>
            <a:r>
              <a:rPr lang="es-MX" u="sng" dirty="0">
                <a:hlinkClick r:id="rId2"/>
              </a:rPr>
              <a:t>giovannamaldanab@politicas.unam.mx</a:t>
            </a:r>
            <a:endParaRPr lang="es-MX" dirty="0"/>
          </a:p>
          <a:p>
            <a:endParaRPr lang="es-MX" dirty="0" smtClean="0"/>
          </a:p>
          <a:p>
            <a:endParaRPr lang="es-MX" dirty="0"/>
          </a:p>
          <a:p>
            <a:endParaRPr lang="es-MX" dirty="0"/>
          </a:p>
        </p:txBody>
      </p:sp>
    </p:spTree>
    <p:extLst>
      <p:ext uri="{BB962C8B-B14F-4D97-AF65-F5344CB8AC3E}">
        <p14:creationId xmlns:p14="http://schemas.microsoft.com/office/powerpoint/2010/main" val="1412252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399" y="1041400"/>
            <a:ext cx="6241816" cy="685197"/>
          </a:xfrm>
        </p:spPr>
        <p:txBody>
          <a:bodyPr>
            <a:normAutofit fontScale="90000"/>
          </a:bodyPr>
          <a:lstStyle/>
          <a:p>
            <a:r>
              <a:rPr lang="es-MX" dirty="0" smtClean="0"/>
              <a:t>Francisco de </a:t>
            </a:r>
            <a:r>
              <a:rPr lang="es-MX" dirty="0"/>
              <a:t>Parres Gómez</a:t>
            </a:r>
            <a:br>
              <a:rPr lang="es-MX" dirty="0"/>
            </a:br>
            <a:r>
              <a:rPr lang="es-MX" sz="1600" dirty="0"/>
              <a:t>francisco_kurt@hotmail.com </a:t>
            </a:r>
            <a:endParaRPr lang="es-MX" dirty="0"/>
          </a:p>
        </p:txBody>
      </p:sp>
      <p:sp>
        <p:nvSpPr>
          <p:cNvPr id="4" name="Marcador de texto 3"/>
          <p:cNvSpPr>
            <a:spLocks noGrp="1"/>
          </p:cNvSpPr>
          <p:nvPr>
            <p:ph type="body" sz="half" idx="2"/>
          </p:nvPr>
        </p:nvSpPr>
        <p:spPr>
          <a:xfrm>
            <a:off x="1295399" y="2037806"/>
            <a:ext cx="6241816" cy="3605349"/>
          </a:xfrm>
        </p:spPr>
        <p:txBody>
          <a:bodyPr>
            <a:normAutofit fontScale="47500" lnSpcReduction="20000"/>
          </a:bodyPr>
          <a:lstStyle/>
          <a:p>
            <a:r>
              <a:rPr lang="es-MX" sz="3400" dirty="0" smtClean="0"/>
              <a:t>DOCTOR EN ANTROPOLOGÍA SOCIAL POR LA </a:t>
            </a:r>
            <a:r>
              <a:rPr lang="es-MX" sz="3400" dirty="0" err="1" smtClean="0"/>
              <a:t>ENAH</a:t>
            </a:r>
            <a:r>
              <a:rPr lang="es-MX" sz="3400" dirty="0" smtClean="0"/>
              <a:t>.       INVESTIGADOR POSDOCTORAL INSTITUTO DE INVESTIGACIONES EN EDUCACIÓN - UNIVERSIDAD VERACRUZANA. </a:t>
            </a:r>
          </a:p>
          <a:p>
            <a:r>
              <a:rPr lang="es-MX" sz="2900" dirty="0" smtClean="0"/>
              <a:t>Maestro en Antropología Social por la </a:t>
            </a:r>
            <a:r>
              <a:rPr lang="es-MX" sz="2900" dirty="0" err="1" smtClean="0"/>
              <a:t>ENAH</a:t>
            </a:r>
            <a:r>
              <a:rPr lang="es-MX" sz="2900" dirty="0" smtClean="0"/>
              <a:t>. Licenciado en comunicación social por la </a:t>
            </a:r>
            <a:r>
              <a:rPr lang="es-MX" sz="2900" dirty="0" err="1" smtClean="0"/>
              <a:t>UAM</a:t>
            </a:r>
            <a:r>
              <a:rPr lang="es-MX" sz="2900" dirty="0" smtClean="0"/>
              <a:t>-X. Miembro de la asociación de antropólogos iberoamericanos en red (España), de la unión de científicos comprometidos con la sociedad (México) y de la asociación latinoamericana de estudios del discurso. cofundador del colectivo transdisciplinario de investigaciones críticas (</a:t>
            </a:r>
            <a:r>
              <a:rPr lang="es-MX" sz="2900" dirty="0" err="1" smtClean="0"/>
              <a:t>COTRIC</a:t>
            </a:r>
            <a:r>
              <a:rPr lang="es-MX" sz="2900" dirty="0" smtClean="0"/>
              <a:t>).</a:t>
            </a:r>
          </a:p>
          <a:p>
            <a:r>
              <a:rPr lang="es-MX" sz="2900" u="sng" dirty="0" smtClean="0"/>
              <a:t>Hace parte de la Red de Estudios sobre Resistencias Indígenas, RERI</a:t>
            </a:r>
            <a:r>
              <a:rPr lang="es-MX" sz="2900" dirty="0" smtClean="0"/>
              <a:t>.</a:t>
            </a:r>
          </a:p>
          <a:p>
            <a:endParaRPr lang="es-MX" sz="2500" dirty="0"/>
          </a:p>
          <a:p>
            <a:r>
              <a:rPr lang="es-MX" sz="3400" b="1" dirty="0" smtClean="0"/>
              <a:t>Temas de Investigación: </a:t>
            </a:r>
            <a:r>
              <a:rPr lang="es-MX" sz="2500" dirty="0"/>
              <a:t>trabaja temas relacionados a la dialéctica arte-resistencia, los movimientos sociales, el combate al racismo, la interculturalidad, el internacionalismo del pensamiento crítico y la estética decolonial</a:t>
            </a:r>
            <a:r>
              <a:rPr lang="es-MX" sz="2500" dirty="0" smtClean="0"/>
              <a:t>.</a:t>
            </a:r>
          </a:p>
          <a:p>
            <a:r>
              <a:rPr lang="es-MX" sz="2500" b="1" dirty="0">
                <a:hlinkClick r:id="rId2"/>
              </a:rPr>
              <a:t>https://</a:t>
            </a:r>
            <a:r>
              <a:rPr lang="es-MX" sz="2500" b="1" dirty="0" smtClean="0">
                <a:hlinkClick r:id="rId2"/>
              </a:rPr>
              <a:t>independent.academia.edu/FranciscoLion</a:t>
            </a:r>
            <a:endParaRPr lang="es-MX" sz="2500" b="1" dirty="0" smtClean="0"/>
          </a:p>
          <a:p>
            <a:r>
              <a:rPr lang="es-MX" sz="2500" b="1" dirty="0">
                <a:hlinkClick r:id="rId3"/>
              </a:rPr>
              <a:t>https://</a:t>
            </a:r>
            <a:r>
              <a:rPr lang="es-MX" sz="2500" b="1" dirty="0" smtClean="0">
                <a:hlinkClick r:id="rId3"/>
              </a:rPr>
              <a:t>www.redreri.com/francisco-de-parres-g%C3%B3mez</a:t>
            </a:r>
            <a:endParaRPr lang="es-MX" sz="2500" b="1" dirty="0" smtClean="0"/>
          </a:p>
          <a:p>
            <a:endParaRPr lang="es-MX" sz="2500" b="1" dirty="0"/>
          </a:p>
        </p:txBody>
      </p:sp>
      <p:pic>
        <p:nvPicPr>
          <p:cNvPr id="11" name="Imagen 10"/>
          <p:cNvPicPr>
            <a:picLocks noChangeAspect="1"/>
          </p:cNvPicPr>
          <p:nvPr/>
        </p:nvPicPr>
        <p:blipFill rotWithShape="1">
          <a:blip r:embed="rId4">
            <a:extLst>
              <a:ext uri="{28A0092B-C50C-407E-A947-70E740481C1C}">
                <a14:useLocalDpi xmlns:a14="http://schemas.microsoft.com/office/drawing/2010/main" val="0"/>
              </a:ext>
            </a:extLst>
          </a:blip>
          <a:srcRect l="42808" t="5334" r="10396" b="3874"/>
          <a:stretch/>
        </p:blipFill>
        <p:spPr>
          <a:xfrm>
            <a:off x="8303836" y="1639510"/>
            <a:ext cx="2443949" cy="3782301"/>
          </a:xfrm>
          <a:prstGeom prst="rect">
            <a:avLst/>
          </a:prstGeom>
          <a:ln w="57150" cap="sq" cmpd="thickThin">
            <a:solidFill>
              <a:schemeClr val="bg2">
                <a:lumMod val="50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2702899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399" y="899763"/>
            <a:ext cx="6241816" cy="659071"/>
          </a:xfrm>
        </p:spPr>
        <p:txBody>
          <a:bodyPr>
            <a:normAutofit fontScale="90000"/>
          </a:bodyPr>
          <a:lstStyle/>
          <a:p>
            <a:r>
              <a:rPr lang="es-MX" sz="3200" dirty="0" err="1" smtClean="0"/>
              <a:t>Gunther</a:t>
            </a:r>
            <a:r>
              <a:rPr lang="es-MX" sz="3200" dirty="0" smtClean="0"/>
              <a:t> </a:t>
            </a:r>
            <a:r>
              <a:rPr lang="es-MX" sz="3200" dirty="0" err="1" smtClean="0"/>
              <a:t>Dietz</a:t>
            </a:r>
            <a:r>
              <a:rPr lang="es-MX" sz="3200" dirty="0" smtClean="0"/>
              <a:t/>
            </a:r>
            <a:br>
              <a:rPr lang="es-MX" sz="3200" dirty="0" smtClean="0"/>
            </a:br>
            <a:r>
              <a:rPr lang="es-MX" sz="1800" dirty="0" smtClean="0"/>
              <a:t>guntherdietz@gmail.com</a:t>
            </a:r>
            <a:endParaRPr lang="es-MX" sz="1800" dirty="0"/>
          </a:p>
        </p:txBody>
      </p:sp>
      <p:pic>
        <p:nvPicPr>
          <p:cNvPr id="5" name="Marcador de posición de imagen 4"/>
          <p:cNvPicPr>
            <a:picLocks noGrp="1" noChangeAspect="1"/>
          </p:cNvPicPr>
          <p:nvPr>
            <p:ph type="pic" idx="1"/>
          </p:nvPr>
        </p:nvPicPr>
        <p:blipFill>
          <a:blip r:embed="rId2">
            <a:extLst>
              <a:ext uri="{28A0092B-C50C-407E-A947-70E740481C1C}">
                <a14:useLocalDpi xmlns:a14="http://schemas.microsoft.com/office/drawing/2010/main" val="0"/>
              </a:ext>
            </a:extLst>
          </a:blip>
          <a:srcRect l="17919" r="17919"/>
          <a:stretch>
            <a:fillRect/>
          </a:stretch>
        </p:blipFill>
        <p:spPr>
          <a:xfrm>
            <a:off x="8216751" y="1733007"/>
            <a:ext cx="2496393" cy="3526970"/>
          </a:xfrm>
        </p:spPr>
      </p:pic>
      <p:sp>
        <p:nvSpPr>
          <p:cNvPr id="4" name="Marcador de texto 3"/>
          <p:cNvSpPr>
            <a:spLocks noGrp="1"/>
          </p:cNvSpPr>
          <p:nvPr>
            <p:ph type="body" sz="half" idx="2"/>
          </p:nvPr>
        </p:nvSpPr>
        <p:spPr>
          <a:xfrm>
            <a:off x="1408744" y="1733007"/>
            <a:ext cx="6241816" cy="3823062"/>
          </a:xfrm>
        </p:spPr>
        <p:txBody>
          <a:bodyPr>
            <a:normAutofit fontScale="25000" lnSpcReduction="20000"/>
          </a:bodyPr>
          <a:lstStyle/>
          <a:p>
            <a:r>
              <a:rPr lang="es-MX" sz="4900" dirty="0" smtClean="0"/>
              <a:t>DOCTOR (</a:t>
            </a:r>
            <a:r>
              <a:rPr lang="es-MX" sz="4900" dirty="0" err="1" smtClean="0"/>
              <a:t>DR.PHIL</a:t>
            </a:r>
            <a:r>
              <a:rPr lang="es-MX" sz="4900" dirty="0" smtClean="0"/>
              <a:t>.) EN ANTROPOLOGÍA POR LA UNIVERSIDAD DE HA</a:t>
            </a:r>
            <a:r>
              <a:rPr lang="es-MX" sz="4900" dirty="0"/>
              <a:t>MBURGO (ALEMANIA).</a:t>
            </a:r>
          </a:p>
          <a:p>
            <a:r>
              <a:rPr lang="es-MX" sz="4800" dirty="0" smtClean="0"/>
              <a:t>Docencia </a:t>
            </a:r>
            <a:r>
              <a:rPr lang="es-MX" sz="4800" dirty="0"/>
              <a:t>en las Universidades de Hamburgo, Granada (España), Aalborg (Dinamarca), </a:t>
            </a:r>
            <a:r>
              <a:rPr lang="es-MX" sz="4800" dirty="0" err="1"/>
              <a:t>Ghent</a:t>
            </a:r>
            <a:r>
              <a:rPr lang="es-MX" sz="4800" dirty="0"/>
              <a:t> (Bélgica), Veracruzana (México), Deusto (España), Diego Portales (Santiago de Chile) y Cuenca (Ecuador) así como en el Instituto Superior Intercultural </a:t>
            </a:r>
            <a:r>
              <a:rPr lang="es-MX" sz="4800" dirty="0" err="1"/>
              <a:t>Ayuuk</a:t>
            </a:r>
            <a:r>
              <a:rPr lang="es-MX" sz="4800" dirty="0"/>
              <a:t> (Jaltepec de </a:t>
            </a:r>
            <a:r>
              <a:rPr lang="es-MX" sz="4800" dirty="0" err="1"/>
              <a:t>Candayoc</a:t>
            </a:r>
            <a:r>
              <a:rPr lang="es-MX" sz="4800" dirty="0"/>
              <a:t>, México), Investigador Titular en el Instituto de Investigaciones en Educación de la Universidad Veracruzana (Xalapa, México) y miembro del Sistema Nacional de Investigadores, del Consejo Mexicano de Investigación Educativa, de la Academia Mexicana de Ciencias y de la </a:t>
            </a:r>
            <a:r>
              <a:rPr lang="es-MX" sz="4800" i="1" dirty="0"/>
              <a:t>International </a:t>
            </a:r>
            <a:r>
              <a:rPr lang="es-MX" sz="4800" i="1" dirty="0" err="1"/>
              <a:t>Association</a:t>
            </a:r>
            <a:r>
              <a:rPr lang="es-MX" sz="4800" i="1" dirty="0"/>
              <a:t> </a:t>
            </a:r>
            <a:r>
              <a:rPr lang="es-MX" sz="4800" i="1" dirty="0" err="1"/>
              <a:t>for</a:t>
            </a:r>
            <a:r>
              <a:rPr lang="es-MX" sz="4800" i="1" dirty="0"/>
              <a:t> Intercultural </a:t>
            </a:r>
            <a:r>
              <a:rPr lang="es-MX" sz="4800" i="1" dirty="0" err="1"/>
              <a:t>Education</a:t>
            </a:r>
            <a:r>
              <a:rPr lang="es-MX" sz="4800" dirty="0"/>
              <a:t> (</a:t>
            </a:r>
            <a:r>
              <a:rPr lang="es-MX" sz="4800" dirty="0" err="1"/>
              <a:t>IAIE</a:t>
            </a:r>
            <a:r>
              <a:rPr lang="es-MX" sz="4800" dirty="0"/>
              <a:t>); miembro fundador de la Red de Formación en Educación e Interculturalidad en América Latina ( </a:t>
            </a:r>
            <a:r>
              <a:rPr lang="es-MX" sz="4800" dirty="0" err="1"/>
              <a:t>RedFEIAL</a:t>
            </a:r>
            <a:r>
              <a:rPr lang="es-MX" sz="4800" dirty="0"/>
              <a:t>).</a:t>
            </a:r>
          </a:p>
          <a:p>
            <a:r>
              <a:rPr lang="es-MX" sz="4800" dirty="0"/>
              <a:t>Actualmente imparte docencia en el Doctorado en Investigación Educativa (Universidad Veracruzana), en el Doctorado en Educación (Universidad Autónoma de Tlaxcala), en la Maestría en Investigación Educativa (Universidad Veracruzana), en el Magister en Desarrollo Cognitivo (Universidad Diego Portales) y en la Licenciatura en Educación Intercultural (Instituto Superior Intercultural </a:t>
            </a:r>
            <a:r>
              <a:rPr lang="es-MX" sz="4800" dirty="0" err="1"/>
              <a:t>Ayuuk</a:t>
            </a:r>
            <a:r>
              <a:rPr lang="es-MX" sz="4800" dirty="0"/>
              <a:t>).</a:t>
            </a:r>
          </a:p>
          <a:p>
            <a:r>
              <a:rPr lang="es-MX" sz="5600" b="1" dirty="0" smtClean="0"/>
              <a:t>Temas de investigación: </a:t>
            </a:r>
            <a:r>
              <a:rPr lang="es-MX" sz="5600" dirty="0" err="1" smtClean="0"/>
              <a:t>nterculturalidad</a:t>
            </a:r>
            <a:r>
              <a:rPr lang="es-MX" sz="5600" dirty="0"/>
              <a:t>, etnicidad y educación intercultural e inter-religiosa; movimientos étnicos y/o regionalistas, pueblos indios y autonomías; organizaciones no-gubernamentales como nuevos sujetos de desarrollo; multiculturalismo, diversidad cultural y religiosa, comunidades migrantes y sociedades de acogida</a:t>
            </a:r>
            <a:r>
              <a:rPr lang="es-MX" sz="5600" dirty="0" smtClean="0"/>
              <a:t>.</a:t>
            </a:r>
          </a:p>
          <a:p>
            <a:r>
              <a:rPr lang="es-MX" sz="5400" dirty="0">
                <a:hlinkClick r:id="rId3"/>
              </a:rPr>
              <a:t>https://</a:t>
            </a:r>
            <a:r>
              <a:rPr lang="es-MX" sz="5400" dirty="0" smtClean="0">
                <a:hlinkClick r:id="rId3"/>
              </a:rPr>
              <a:t>www.uv.mx/personal/gdietz</a:t>
            </a:r>
            <a:endParaRPr lang="es-MX" sz="5400" dirty="0"/>
          </a:p>
          <a:p>
            <a:endParaRPr lang="es-MX" sz="5400" dirty="0" smtClean="0"/>
          </a:p>
        </p:txBody>
      </p:sp>
    </p:spTree>
    <p:extLst>
      <p:ext uri="{BB962C8B-B14F-4D97-AF65-F5344CB8AC3E}">
        <p14:creationId xmlns:p14="http://schemas.microsoft.com/office/powerpoint/2010/main" val="117663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74207" y="1041400"/>
            <a:ext cx="6241816" cy="780991"/>
          </a:xfrm>
        </p:spPr>
        <p:txBody>
          <a:bodyPr>
            <a:normAutofit fontScale="90000"/>
          </a:bodyPr>
          <a:lstStyle/>
          <a:p>
            <a:r>
              <a:rPr lang="es-MX" dirty="0" smtClean="0"/>
              <a:t>Giovanna María Aldana Barahona</a:t>
            </a:r>
            <a:br>
              <a:rPr lang="es-MX" dirty="0" smtClean="0"/>
            </a:br>
            <a:r>
              <a:rPr lang="es-MX" sz="2000" dirty="0" smtClean="0"/>
              <a:t>giovannamaldanab@políticas.unam.mx</a:t>
            </a:r>
            <a:endParaRPr lang="es-MX" dirty="0"/>
          </a:p>
        </p:txBody>
      </p:sp>
      <p:sp>
        <p:nvSpPr>
          <p:cNvPr id="4" name="Marcador de texto 3"/>
          <p:cNvSpPr>
            <a:spLocks noGrp="1"/>
          </p:cNvSpPr>
          <p:nvPr>
            <p:ph type="body" sz="half" idx="2"/>
          </p:nvPr>
        </p:nvSpPr>
        <p:spPr>
          <a:xfrm>
            <a:off x="1295399" y="2081349"/>
            <a:ext cx="6241816" cy="3953691"/>
          </a:xfrm>
        </p:spPr>
        <p:txBody>
          <a:bodyPr>
            <a:normAutofit fontScale="77500" lnSpcReduction="20000"/>
          </a:bodyPr>
          <a:lstStyle/>
          <a:p>
            <a:r>
              <a:rPr lang="es-MX" dirty="0" smtClean="0"/>
              <a:t>DOCTORA EN INVESTIGACIÓN EN CIENCIAS SOCIALES POR FLACSO, MÉXICO. </a:t>
            </a:r>
            <a:r>
              <a:rPr lang="es-MX" dirty="0"/>
              <a:t> </a:t>
            </a:r>
            <a:r>
              <a:rPr lang="es-MX" dirty="0" smtClean="0"/>
              <a:t>INVESTIGADORA POSDOCTORAL INSTITUTO DE INVESTIGACIONES ANTROPOLÓGICAS, UNAM. </a:t>
            </a:r>
          </a:p>
          <a:p>
            <a:r>
              <a:rPr lang="es-MX" dirty="0" smtClean="0"/>
              <a:t>Es </a:t>
            </a:r>
            <a:r>
              <a:rPr lang="es-MX" dirty="0"/>
              <a:t>politóloga y antropóloga de la Universidad de los Andes de Bogotá, Colombia, graduada con opción en estudios latinoamericanos. Máster en estudios latinoamericanos en el Instituto de Iberoamérica, de la Universidad de Salamanca. </a:t>
            </a:r>
            <a:endParaRPr lang="es-MX" dirty="0" smtClean="0"/>
          </a:p>
          <a:p>
            <a:r>
              <a:rPr lang="es-MX" dirty="0" smtClean="0"/>
              <a:t>Ha </a:t>
            </a:r>
            <a:r>
              <a:rPr lang="es-MX" dirty="0"/>
              <a:t>sido docente universitaria en México (Universidad Nacional Autónoma, UNAM, </a:t>
            </a:r>
            <a:r>
              <a:rPr lang="es-MX" dirty="0" err="1"/>
              <a:t>FCPyS</a:t>
            </a:r>
            <a:r>
              <a:rPr lang="es-MX" dirty="0"/>
              <a:t>); en Colombia (Universidad Santo Tomás, Universidad Sergio Arboleda, Universidad de la Salle y Universidad del Rosario) tanto a nivel de pregrado como de maestría; en Perú (Universidad Nacional Mayor de San Marcos</a:t>
            </a:r>
            <a:r>
              <a:rPr lang="es-MX" dirty="0" smtClean="0"/>
              <a:t>) y en México (Universidad Nacional Autónoma De México, UNAM). </a:t>
            </a:r>
          </a:p>
          <a:p>
            <a:r>
              <a:rPr lang="es-MX" u="sng" dirty="0" smtClean="0"/>
              <a:t>Hace parte de la </a:t>
            </a:r>
            <a:r>
              <a:rPr lang="es-MX" u="sng" dirty="0"/>
              <a:t>Red de Estudios sobre las Resistencias </a:t>
            </a:r>
            <a:r>
              <a:rPr lang="es-MX" u="sng" dirty="0" smtClean="0"/>
              <a:t>Indígenas, RERI.</a:t>
            </a:r>
            <a:r>
              <a:rPr lang="es-MX" dirty="0" smtClean="0"/>
              <a:t> </a:t>
            </a:r>
            <a:endParaRPr lang="es-MX" dirty="0"/>
          </a:p>
          <a:p>
            <a:r>
              <a:rPr lang="es-MX" b="1" dirty="0" smtClean="0"/>
              <a:t>Temas de </a:t>
            </a:r>
            <a:r>
              <a:rPr lang="es-MX" b="1" dirty="0"/>
              <a:t>investigación e </a:t>
            </a:r>
            <a:r>
              <a:rPr lang="es-MX" b="1" dirty="0" smtClean="0"/>
              <a:t>interés: </a:t>
            </a:r>
            <a:r>
              <a:rPr lang="es-MX" dirty="0" smtClean="0"/>
              <a:t>las </a:t>
            </a:r>
            <a:r>
              <a:rPr lang="es-MX" dirty="0"/>
              <a:t>resistencias indígenas en el Abya Yala; la herencia cultural y epistémica indígena, así como los procesos de transformación de la identidad de los grupos originarios y su relación con el racismo. </a:t>
            </a:r>
            <a:endParaRPr lang="es-MX" dirty="0" smtClean="0"/>
          </a:p>
          <a:p>
            <a:r>
              <a:rPr lang="es-MX" dirty="0">
                <a:hlinkClick r:id="rId2"/>
              </a:rPr>
              <a:t>https://</a:t>
            </a:r>
            <a:r>
              <a:rPr lang="es-MX" dirty="0" smtClean="0">
                <a:hlinkClick r:id="rId2"/>
              </a:rPr>
              <a:t>unam.academia.edu/GiovannaMariaAldanaBarahona</a:t>
            </a:r>
            <a:endParaRPr lang="es-MX" dirty="0" smtClean="0"/>
          </a:p>
          <a:p>
            <a:r>
              <a:rPr lang="es-MX" dirty="0">
                <a:hlinkClick r:id="rId3"/>
              </a:rPr>
              <a:t>https://</a:t>
            </a:r>
            <a:r>
              <a:rPr lang="es-MX" dirty="0" smtClean="0">
                <a:hlinkClick r:id="rId3"/>
              </a:rPr>
              <a:t>www.redreri.com/giovanna-mar%C3%ADa-aldana-barahona</a:t>
            </a:r>
            <a:endParaRPr lang="es-MX" dirty="0" smtClean="0"/>
          </a:p>
          <a:p>
            <a:endParaRPr lang="es-MX" dirty="0" smtClean="0"/>
          </a:p>
        </p:txBody>
      </p:sp>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5735" y="1822390"/>
            <a:ext cx="2166802" cy="3549867"/>
          </a:xfrm>
          <a:prstGeom prst="rect">
            <a:avLst/>
          </a:prstGeom>
          <a:ln w="57150" cap="sq" cmpd="thickThin">
            <a:solidFill>
              <a:schemeClr val="bg2">
                <a:lumMod val="50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4196769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399" y="1041400"/>
            <a:ext cx="6241816" cy="782455"/>
          </a:xfrm>
        </p:spPr>
        <p:txBody>
          <a:bodyPr/>
          <a:lstStyle/>
          <a:p>
            <a:r>
              <a:rPr lang="es-MX" dirty="0" smtClean="0"/>
              <a:t>María Candelaria </a:t>
            </a:r>
            <a:r>
              <a:rPr lang="es-MX" dirty="0" err="1" smtClean="0"/>
              <a:t>May</a:t>
            </a:r>
            <a:r>
              <a:rPr lang="es-MX" dirty="0" smtClean="0"/>
              <a:t> Novelo</a:t>
            </a:r>
            <a:r>
              <a:rPr lang="es-MX" dirty="0"/>
              <a:t/>
            </a:r>
            <a:br>
              <a:rPr lang="es-MX" dirty="0"/>
            </a:br>
            <a:r>
              <a:rPr lang="es-MX" sz="1600" dirty="0"/>
              <a:t>candy.maynovelo@gmail.com</a:t>
            </a:r>
            <a:endParaRPr lang="es-MX" dirty="0"/>
          </a:p>
        </p:txBody>
      </p:sp>
      <p:pic>
        <p:nvPicPr>
          <p:cNvPr id="9" name="Marcador de posición de imagen 8"/>
          <p:cNvPicPr>
            <a:picLocks noGrp="1" noChangeAspect="1"/>
          </p:cNvPicPr>
          <p:nvPr>
            <p:ph type="pic" idx="1"/>
          </p:nvPr>
        </p:nvPicPr>
        <p:blipFill>
          <a:blip r:embed="rId2">
            <a:extLst>
              <a:ext uri="{28A0092B-C50C-407E-A947-70E740481C1C}">
                <a14:useLocalDpi xmlns:a14="http://schemas.microsoft.com/office/drawing/2010/main" val="0"/>
              </a:ext>
            </a:extLst>
          </a:blip>
          <a:srcRect l="2189" r="2189"/>
          <a:stretch>
            <a:fillRect/>
          </a:stretch>
        </p:blipFill>
        <p:spPr>
          <a:xfrm>
            <a:off x="8234169" y="1621594"/>
            <a:ext cx="2590586" cy="4038252"/>
          </a:xfrm>
        </p:spPr>
      </p:pic>
      <p:sp>
        <p:nvSpPr>
          <p:cNvPr id="4" name="Marcador de texto 3"/>
          <p:cNvSpPr>
            <a:spLocks noGrp="1"/>
          </p:cNvSpPr>
          <p:nvPr>
            <p:ph type="body" sz="half" idx="2"/>
          </p:nvPr>
        </p:nvSpPr>
        <p:spPr>
          <a:xfrm>
            <a:off x="1295399" y="1970007"/>
            <a:ext cx="6241816" cy="4108575"/>
          </a:xfrm>
        </p:spPr>
        <p:txBody>
          <a:bodyPr>
            <a:noAutofit/>
          </a:bodyPr>
          <a:lstStyle/>
          <a:p>
            <a:r>
              <a:rPr lang="es-MX" sz="1600" dirty="0" smtClean="0"/>
              <a:t>DOCTORA EN CIENCIAS DE LA EDUCACIÓN </a:t>
            </a:r>
          </a:p>
          <a:p>
            <a:r>
              <a:rPr lang="es-MX" sz="1400" dirty="0" smtClean="0"/>
              <a:t>Directora de la escuela primaria </a:t>
            </a:r>
            <a:r>
              <a:rPr lang="es-MX" sz="1400" dirty="0"/>
              <a:t>Ignacio Allende, del municipio de </a:t>
            </a:r>
            <a:r>
              <a:rPr lang="es-MX" sz="1400" dirty="0" smtClean="0"/>
              <a:t>Valladolid. Catedrática en la Universidad Pedagógica Nacional Subsede Valladolid. Especialista </a:t>
            </a:r>
            <a:r>
              <a:rPr lang="es-MX" sz="1400" dirty="0"/>
              <a:t>en Educación Integral de la Sexualidad. Diplomada en investigación, género, derechos humanos, interculturalidad, promoción de la </a:t>
            </a:r>
            <a:r>
              <a:rPr lang="es-MX" sz="1400" dirty="0" smtClean="0"/>
              <a:t>lectura y </a:t>
            </a:r>
            <a:r>
              <a:rPr lang="es-MX" sz="1400" dirty="0"/>
              <a:t>desarrollo </a:t>
            </a:r>
            <a:r>
              <a:rPr lang="es-MX" sz="1400" dirty="0" smtClean="0"/>
              <a:t>humano. </a:t>
            </a:r>
            <a:endParaRPr lang="es-MX" sz="1400" dirty="0"/>
          </a:p>
          <a:p>
            <a:r>
              <a:rPr lang="es-MX" sz="1400" dirty="0"/>
              <a:t>Educadora por vocación, directora a nivel primaria y catedrática en la Universidad Pedagógica Nacional Subsede Valladolid. </a:t>
            </a:r>
            <a:r>
              <a:rPr lang="es-MX" sz="1400" dirty="0" smtClean="0"/>
              <a:t>Mediadora </a:t>
            </a:r>
            <a:r>
              <a:rPr lang="es-MX" sz="1400" dirty="0"/>
              <a:t>de lectura del Programa Nacional Salas de Lectura (</a:t>
            </a:r>
            <a:r>
              <a:rPr lang="es-MX" sz="1400" dirty="0" err="1"/>
              <a:t>PNSL</a:t>
            </a:r>
            <a:r>
              <a:rPr lang="es-MX" sz="1400" dirty="0"/>
              <a:t>). Fundadora del Centro Cultural y de Derechos Humanos “Casa Colibrí” por y para las mujeres, diversidad sexual, la niñez y los jóvenes del oriente del estado de Yucatán.</a:t>
            </a:r>
          </a:p>
          <a:p>
            <a:r>
              <a:rPr lang="es-MX" sz="1400" dirty="0"/>
              <a:t>Activista por los derechos humanos, cultivadora de paz, escritora, </a:t>
            </a:r>
            <a:r>
              <a:rPr lang="es-MX" sz="1400" dirty="0" smtClean="0"/>
              <a:t>tallerista.</a:t>
            </a:r>
          </a:p>
          <a:p>
            <a:r>
              <a:rPr lang="es-MX" sz="1200" u="sng" dirty="0">
                <a:hlinkClick r:id="rId3"/>
              </a:rPr>
              <a:t>https://www.linkedin.com/in/mar%C3%ADa-candelaria-may-novelo-61229a26/?originalSubdomain=mx</a:t>
            </a:r>
            <a:endParaRPr lang="es-MX" sz="1200" dirty="0"/>
          </a:p>
          <a:p>
            <a:endParaRPr lang="es-MX" sz="1600" dirty="0"/>
          </a:p>
        </p:txBody>
      </p:sp>
    </p:spTree>
    <p:extLst>
      <p:ext uri="{BB962C8B-B14F-4D97-AF65-F5344CB8AC3E}">
        <p14:creationId xmlns:p14="http://schemas.microsoft.com/office/powerpoint/2010/main" val="4230366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399" y="1041400"/>
            <a:ext cx="6241816" cy="813037"/>
          </a:xfrm>
        </p:spPr>
        <p:txBody>
          <a:bodyPr>
            <a:normAutofit/>
          </a:bodyPr>
          <a:lstStyle/>
          <a:p>
            <a:r>
              <a:rPr lang="es-MX" dirty="0" smtClean="0"/>
              <a:t>Teodora Hurtado </a:t>
            </a:r>
            <a:r>
              <a:rPr lang="es-MX" dirty="0" err="1" smtClean="0"/>
              <a:t>Saa</a:t>
            </a:r>
            <a:r>
              <a:rPr lang="es-MX" dirty="0" smtClean="0"/>
              <a:t/>
            </a:r>
            <a:br>
              <a:rPr lang="es-MX" dirty="0" smtClean="0"/>
            </a:br>
            <a:r>
              <a:rPr lang="es-PE" sz="1600" dirty="0" smtClean="0"/>
              <a:t>t.hurtado@ugto.mx</a:t>
            </a:r>
            <a:endParaRPr lang="es-MX" sz="1600" dirty="0"/>
          </a:p>
        </p:txBody>
      </p:sp>
      <p:pic>
        <p:nvPicPr>
          <p:cNvPr id="6" name="Marcador de posición de imagen 5" descr="C:\Users\GMAB\Desktop\Foto Teodora.jpg"/>
          <p:cNvPicPr>
            <a:picLocks noGrp="1"/>
          </p:cNvPicPr>
          <p:nvPr>
            <p:ph type="pic" idx="1"/>
          </p:nvPr>
        </p:nvPicPr>
        <p:blipFill>
          <a:blip r:embed="rId2" cstate="print">
            <a:extLst>
              <a:ext uri="{28A0092B-C50C-407E-A947-70E740481C1C}">
                <a14:useLocalDpi xmlns:a14="http://schemas.microsoft.com/office/drawing/2010/main" val="0"/>
              </a:ext>
            </a:extLst>
          </a:blip>
          <a:srcRect l="7377" r="7377"/>
          <a:stretch>
            <a:fillRect/>
          </a:stretch>
        </p:blipFill>
        <p:spPr bwMode="auto">
          <a:xfrm>
            <a:off x="8251585" y="1759132"/>
            <a:ext cx="2573169" cy="3674291"/>
          </a:xfrm>
          <a:prstGeom prst="rect">
            <a:avLst/>
          </a:prstGeom>
          <a:ln w="38100" cap="sq" cmpd="thickThin">
            <a:solidFill>
              <a:schemeClr val="tx2">
                <a:lumMod val="50000"/>
                <a:lumOff val="50000"/>
              </a:schemeClr>
            </a:solidFill>
            <a:prstDash val="solid"/>
            <a:miter lim="800000"/>
          </a:ln>
          <a:effectLst>
            <a:innerShdw blurRad="76200">
              <a:srgbClr val="000000"/>
            </a:innerShdw>
          </a:effectLst>
        </p:spPr>
      </p:pic>
      <p:sp>
        <p:nvSpPr>
          <p:cNvPr id="4" name="Marcador de texto 3"/>
          <p:cNvSpPr>
            <a:spLocks noGrp="1"/>
          </p:cNvSpPr>
          <p:nvPr>
            <p:ph type="body" sz="half" idx="2"/>
          </p:nvPr>
        </p:nvSpPr>
        <p:spPr>
          <a:xfrm>
            <a:off x="1295399" y="2238104"/>
            <a:ext cx="6241816" cy="3578496"/>
          </a:xfrm>
        </p:spPr>
        <p:txBody>
          <a:bodyPr>
            <a:normAutofit fontScale="77500" lnSpcReduction="20000"/>
          </a:bodyPr>
          <a:lstStyle/>
          <a:p>
            <a:r>
              <a:rPr lang="es-MX" sz="2300" dirty="0" smtClean="0"/>
              <a:t>DOCTORA EN ESTUDIOS </a:t>
            </a:r>
            <a:r>
              <a:rPr lang="es-MX" sz="2300" dirty="0"/>
              <a:t>SOCIALES POR LA </a:t>
            </a:r>
            <a:r>
              <a:rPr lang="es-MX" sz="2300" dirty="0" err="1"/>
              <a:t>UAM</a:t>
            </a:r>
            <a:r>
              <a:rPr lang="es-MX" sz="2300" dirty="0"/>
              <a:t> IZTAPALAPA,</a:t>
            </a:r>
            <a:endParaRPr lang="es-MX" sz="2300" dirty="0" smtClean="0"/>
          </a:p>
          <a:p>
            <a:r>
              <a:rPr lang="es-MX" sz="2100" dirty="0"/>
              <a:t>Profesora e Investigadora </a:t>
            </a:r>
            <a:r>
              <a:rPr lang="es-MX" sz="2100" dirty="0" smtClean="0"/>
              <a:t>departamento </a:t>
            </a:r>
            <a:r>
              <a:rPr lang="es-MX" sz="2100" dirty="0"/>
              <a:t>de Estudios Sociales, División </a:t>
            </a:r>
            <a:r>
              <a:rPr lang="es-MX" sz="2100" dirty="0" smtClean="0"/>
              <a:t>de Ciencias </a:t>
            </a:r>
            <a:r>
              <a:rPr lang="es-MX" sz="2100" dirty="0"/>
              <a:t>Sociales y Humanidades, Universidad de </a:t>
            </a:r>
            <a:r>
              <a:rPr lang="es-MX" sz="2100" dirty="0" smtClean="0"/>
              <a:t>Guanajuato, Campus León.</a:t>
            </a:r>
            <a:r>
              <a:rPr lang="es-MX" sz="2100" b="1" dirty="0"/>
              <a:t> </a:t>
            </a:r>
            <a:endParaRPr lang="es-MX" sz="2100" b="1" dirty="0" smtClean="0"/>
          </a:p>
          <a:p>
            <a:r>
              <a:rPr lang="es-MX" sz="2100" b="1" dirty="0" smtClean="0"/>
              <a:t>Perfil </a:t>
            </a:r>
            <a:r>
              <a:rPr lang="es-MX" sz="2100" b="1" dirty="0"/>
              <a:t>Identitario Y Militante</a:t>
            </a:r>
            <a:endParaRPr lang="es-MX" sz="2100" dirty="0"/>
          </a:p>
          <a:p>
            <a:r>
              <a:rPr lang="es-MX" sz="2100" dirty="0"/>
              <a:t> Feminista decolonial, interseccional y antirracista</a:t>
            </a:r>
          </a:p>
          <a:p>
            <a:r>
              <a:rPr lang="es-MX" sz="2100" dirty="0"/>
              <a:t> </a:t>
            </a:r>
            <a:endParaRPr lang="es-MX" sz="2100" dirty="0" smtClean="0"/>
          </a:p>
          <a:p>
            <a:pPr algn="l"/>
            <a:r>
              <a:rPr lang="es-MX" sz="2100" b="1" dirty="0" smtClean="0"/>
              <a:t>Temas </a:t>
            </a:r>
            <a:r>
              <a:rPr lang="es-MX" sz="2100" b="1" dirty="0"/>
              <a:t>d</a:t>
            </a:r>
            <a:r>
              <a:rPr lang="es-MX" sz="2100" b="1" dirty="0" smtClean="0"/>
              <a:t>e Investigación</a:t>
            </a:r>
            <a:endParaRPr lang="es-MX" sz="2100" dirty="0" smtClean="0"/>
          </a:p>
          <a:p>
            <a:r>
              <a:rPr lang="es-MX" sz="2100" dirty="0" smtClean="0"/>
              <a:t>Interseccionalidad </a:t>
            </a:r>
            <a:r>
              <a:rPr lang="es-MX" sz="2100" dirty="0"/>
              <a:t>de Sexo-Género, Trabajo y Sexualidad; Enfoque de Derechos e Igualdad de Género en Políticas Públicas, Programas y </a:t>
            </a:r>
            <a:r>
              <a:rPr lang="es-MX" sz="2100" dirty="0" smtClean="0"/>
              <a:t>Proyectos.</a:t>
            </a:r>
          </a:p>
          <a:p>
            <a:r>
              <a:rPr lang="es-MX" sz="2100" dirty="0" smtClean="0"/>
              <a:t> </a:t>
            </a:r>
            <a:r>
              <a:rPr lang="es-MX" sz="1600" u="sng" dirty="0" smtClean="0">
                <a:hlinkClick r:id="rId3"/>
              </a:rPr>
              <a:t>https://independent.academia.edu/TeodoraHurtadoSaa</a:t>
            </a:r>
            <a:endParaRPr lang="es-MX" sz="1600" dirty="0"/>
          </a:p>
        </p:txBody>
      </p:sp>
    </p:spTree>
    <p:extLst>
      <p:ext uri="{BB962C8B-B14F-4D97-AF65-F5344CB8AC3E}">
        <p14:creationId xmlns:p14="http://schemas.microsoft.com/office/powerpoint/2010/main" val="2749995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80857" y="1041400"/>
            <a:ext cx="6241816" cy="821583"/>
          </a:xfrm>
        </p:spPr>
        <p:txBody>
          <a:bodyPr>
            <a:normAutofit/>
          </a:bodyPr>
          <a:lstStyle/>
          <a:p>
            <a:r>
              <a:rPr lang="es-MX" dirty="0" err="1" smtClean="0"/>
              <a:t>Citlali</a:t>
            </a:r>
            <a:r>
              <a:rPr lang="es-MX" dirty="0" smtClean="0"/>
              <a:t> </a:t>
            </a:r>
            <a:r>
              <a:rPr lang="es-MX" dirty="0"/>
              <a:t>	</a:t>
            </a:r>
            <a:r>
              <a:rPr lang="es-MX" dirty="0" smtClean="0"/>
              <a:t>Quecha Reyna</a:t>
            </a:r>
            <a:r>
              <a:rPr lang="es-MX" dirty="0"/>
              <a:t/>
            </a:r>
            <a:br>
              <a:rPr lang="es-MX" dirty="0"/>
            </a:br>
            <a:r>
              <a:rPr lang="es-MX" sz="1600" dirty="0"/>
              <a:t>quechary@unam.mx</a:t>
            </a:r>
          </a:p>
        </p:txBody>
      </p:sp>
      <p:pic>
        <p:nvPicPr>
          <p:cNvPr id="5" name="Marcador de posición de imagen 4"/>
          <p:cNvPicPr>
            <a:picLocks noGrp="1" noChangeAspect="1"/>
          </p:cNvPicPr>
          <p:nvPr>
            <p:ph type="pic" idx="1"/>
          </p:nvPr>
        </p:nvPicPr>
        <p:blipFill>
          <a:blip r:embed="rId2">
            <a:extLst>
              <a:ext uri="{28A0092B-C50C-407E-A947-70E740481C1C}">
                <a14:useLocalDpi xmlns:a14="http://schemas.microsoft.com/office/drawing/2010/main" val="0"/>
              </a:ext>
            </a:extLst>
          </a:blip>
          <a:srcRect l="13336" r="13336"/>
          <a:stretch>
            <a:fillRect/>
          </a:stretch>
        </p:blipFill>
        <p:spPr>
          <a:xfrm>
            <a:off x="8120957" y="1628502"/>
            <a:ext cx="2616712" cy="3857172"/>
          </a:xfrm>
        </p:spPr>
      </p:pic>
      <p:sp>
        <p:nvSpPr>
          <p:cNvPr id="4" name="Marcador de texto 3"/>
          <p:cNvSpPr>
            <a:spLocks noGrp="1"/>
          </p:cNvSpPr>
          <p:nvPr>
            <p:ph type="body" sz="half" idx="2"/>
          </p:nvPr>
        </p:nvSpPr>
        <p:spPr>
          <a:xfrm>
            <a:off x="1302480" y="2046731"/>
            <a:ext cx="6241816" cy="3569572"/>
          </a:xfrm>
        </p:spPr>
        <p:txBody>
          <a:bodyPr>
            <a:noAutofit/>
          </a:bodyPr>
          <a:lstStyle/>
          <a:p>
            <a:r>
              <a:rPr lang="es-MX" sz="1200" dirty="0" smtClean="0"/>
              <a:t>DOCTORA EN ANTROPOLOGÍA POR LA UNIVERSIDAD NACIONAL AUTÓNOMA DE </a:t>
            </a:r>
            <a:r>
              <a:rPr lang="es-MX" sz="1200" dirty="0" smtClean="0"/>
              <a:t>MÉXICO. INVESTIGADORA </a:t>
            </a:r>
            <a:r>
              <a:rPr lang="es-MX" sz="1200" dirty="0" smtClean="0"/>
              <a:t>DEL INSTITUTO DE INVESTIGACIONES ANTROPOLÓGICAS-UNAM.</a:t>
            </a:r>
          </a:p>
          <a:p>
            <a:r>
              <a:rPr lang="es-MX" sz="1200" dirty="0" smtClean="0"/>
              <a:t>Realizó </a:t>
            </a:r>
            <a:r>
              <a:rPr lang="es-MX" sz="1200" dirty="0"/>
              <a:t>una estancia post-doctoral en el Departamento de Ciencias </a:t>
            </a:r>
            <a:r>
              <a:rPr lang="es-MX" sz="1200" dirty="0" smtClean="0"/>
              <a:t>Antropológicas de </a:t>
            </a:r>
            <a:r>
              <a:rPr lang="es-MX" sz="1200" dirty="0"/>
              <a:t>la Universidad Autónoma Metropolitana unidad Iztapalapa</a:t>
            </a:r>
            <a:r>
              <a:rPr lang="es-MX" sz="1200" dirty="0" smtClean="0"/>
              <a:t>.</a:t>
            </a:r>
            <a:r>
              <a:rPr lang="es-MX" sz="1200" dirty="0"/>
              <a:t> Miembro del Sistema Nacional de Investigadores Nivel 1 del Consejo Nacional de Ciencia y Tecnología.</a:t>
            </a:r>
          </a:p>
          <a:p>
            <a:r>
              <a:rPr lang="es-MX" sz="1200" dirty="0" smtClean="0"/>
              <a:t>En </a:t>
            </a:r>
            <a:r>
              <a:rPr lang="es-MX" sz="1200" dirty="0"/>
              <a:t>el año 2012 fue ganadora del tercer lugar del 4º Premio UNICEF 2012 en la categoría </a:t>
            </a:r>
            <a:r>
              <a:rPr lang="es-MX" sz="1200" dirty="0" smtClean="0"/>
              <a:t>de Mejor </a:t>
            </a:r>
            <a:r>
              <a:rPr lang="es-MX" sz="1200" dirty="0"/>
              <a:t>Investigación por su tesis doctoral. De 2013 a 2014 fue Directora de Fomento a </a:t>
            </a:r>
            <a:r>
              <a:rPr lang="es-MX" sz="1200" dirty="0" smtClean="0"/>
              <a:t>la Investigación </a:t>
            </a:r>
            <a:r>
              <a:rPr lang="es-MX" sz="1200" dirty="0"/>
              <a:t>en la Coordinación Nacional de Antropología del INAH</a:t>
            </a:r>
            <a:r>
              <a:rPr lang="es-MX" sz="1200" dirty="0" smtClean="0"/>
              <a:t>. Del </a:t>
            </a:r>
            <a:r>
              <a:rPr lang="es-MX" sz="1200" dirty="0"/>
              <a:t>2017 a 2019 formó parte del Sistema de Protección Integral de Niñas, Niños </a:t>
            </a:r>
            <a:r>
              <a:rPr lang="es-MX" sz="1200" dirty="0" smtClean="0"/>
              <a:t>y Adolescentes </a:t>
            </a:r>
            <a:r>
              <a:rPr lang="es-MX" sz="1200" dirty="0"/>
              <a:t>(</a:t>
            </a:r>
            <a:r>
              <a:rPr lang="es-MX" sz="1200" dirty="0" err="1"/>
              <a:t>SIPINNA</a:t>
            </a:r>
            <a:r>
              <a:rPr lang="es-MX" sz="1200" dirty="0"/>
              <a:t>) de la Ciudad de México.</a:t>
            </a:r>
          </a:p>
          <a:p>
            <a:r>
              <a:rPr lang="es-MX" sz="1200" dirty="0" smtClean="0"/>
              <a:t>Docente </a:t>
            </a:r>
            <a:r>
              <a:rPr lang="es-MX" sz="1200" dirty="0"/>
              <a:t>de la licenciatura y el posgrado en Antropología de la </a:t>
            </a:r>
            <a:r>
              <a:rPr lang="es-MX" sz="1200" dirty="0" smtClean="0"/>
              <a:t>UNAM. Forma </a:t>
            </a:r>
            <a:r>
              <a:rPr lang="es-MX" sz="1200" dirty="0"/>
              <a:t>parte del Seminario Universitario sobre Racismo y Xenofobia en México (</a:t>
            </a:r>
            <a:r>
              <a:rPr lang="es-MX" sz="1200" dirty="0" err="1" smtClean="0"/>
              <a:t>SURXE</a:t>
            </a:r>
            <a:r>
              <a:rPr lang="es-MX" sz="1200" dirty="0" smtClean="0"/>
              <a:t>-UNAM</a:t>
            </a:r>
            <a:r>
              <a:rPr lang="es-MX" sz="1200" dirty="0"/>
              <a:t>).</a:t>
            </a:r>
          </a:p>
          <a:p>
            <a:r>
              <a:rPr lang="es-MX" sz="1200" b="1" dirty="0" smtClean="0"/>
              <a:t>Temas </a:t>
            </a:r>
            <a:r>
              <a:rPr lang="es-MX" sz="1200" b="1" dirty="0"/>
              <a:t>de investigación</a:t>
            </a:r>
            <a:r>
              <a:rPr lang="es-MX" sz="1200" b="1" dirty="0" smtClean="0"/>
              <a:t>:</a:t>
            </a:r>
            <a:r>
              <a:rPr lang="es-MX" sz="1200" dirty="0" smtClean="0"/>
              <a:t> </a:t>
            </a:r>
            <a:r>
              <a:rPr lang="es-MX" sz="1200" dirty="0" smtClean="0"/>
              <a:t>Población afrodescendiente </a:t>
            </a:r>
            <a:r>
              <a:rPr lang="es-MX" sz="1200" dirty="0"/>
              <a:t>en México, </a:t>
            </a:r>
            <a:r>
              <a:rPr lang="es-MX" sz="1200" dirty="0" smtClean="0"/>
              <a:t>en particular </a:t>
            </a:r>
            <a:r>
              <a:rPr lang="es-MX" sz="1200" dirty="0"/>
              <a:t>sobre los siguientes ejes: la infancia, la migración, los movimientos sociales y </a:t>
            </a:r>
            <a:r>
              <a:rPr lang="es-MX" sz="1200" dirty="0" smtClean="0"/>
              <a:t>las expresiones </a:t>
            </a:r>
            <a:r>
              <a:rPr lang="es-MX" sz="1200" dirty="0"/>
              <a:t>religiosas.</a:t>
            </a:r>
            <a:endParaRPr lang="es-MX" sz="1200" dirty="0" smtClean="0"/>
          </a:p>
          <a:p>
            <a:r>
              <a:rPr lang="es-MX" sz="1100" u="sng" dirty="0">
                <a:hlinkClick r:id="rId3"/>
              </a:rPr>
              <a:t>http://www.iia.unam.mx/academico/3569</a:t>
            </a:r>
            <a:r>
              <a:rPr lang="es-MX" sz="1100" dirty="0"/>
              <a:t> </a:t>
            </a:r>
          </a:p>
        </p:txBody>
      </p:sp>
    </p:spTree>
    <p:extLst>
      <p:ext uri="{BB962C8B-B14F-4D97-AF65-F5344CB8AC3E}">
        <p14:creationId xmlns:p14="http://schemas.microsoft.com/office/powerpoint/2010/main" val="264257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44803" y="786552"/>
            <a:ext cx="6241816" cy="1151196"/>
          </a:xfrm>
        </p:spPr>
        <p:txBody>
          <a:bodyPr>
            <a:normAutofit fontScale="90000"/>
          </a:bodyPr>
          <a:lstStyle/>
          <a:p>
            <a:r>
              <a:rPr lang="es-MX" dirty="0"/>
              <a:t>Liliana Lozano</a:t>
            </a:r>
            <a:br>
              <a:rPr lang="es-MX" dirty="0"/>
            </a:br>
            <a:r>
              <a:rPr lang="es-MX" sz="1800" dirty="0"/>
              <a:t> </a:t>
            </a:r>
            <a:r>
              <a:rPr lang="es-MX" sz="1800" dirty="0" smtClean="0"/>
              <a:t>lilianalozanof@gmail.com</a:t>
            </a:r>
            <a:br>
              <a:rPr lang="es-MX" sz="1800" dirty="0" smtClean="0"/>
            </a:br>
            <a:endParaRPr lang="es-MX" dirty="0"/>
          </a:p>
        </p:txBody>
      </p:sp>
      <p:pic>
        <p:nvPicPr>
          <p:cNvPr id="6" name="Marcador de posición de imagen 5" descr="Liliana Lozano"/>
          <p:cNvPicPr>
            <a:picLocks noGrp="1"/>
          </p:cNvPicPr>
          <p:nvPr>
            <p:ph type="pic" idx="1"/>
          </p:nvPr>
        </p:nvPicPr>
        <p:blipFill>
          <a:blip r:embed="rId2">
            <a:extLst>
              <a:ext uri="{28A0092B-C50C-407E-A947-70E740481C1C}">
                <a14:useLocalDpi xmlns:a14="http://schemas.microsoft.com/office/drawing/2010/main" val="0"/>
              </a:ext>
            </a:extLst>
          </a:blip>
          <a:srcRect l="386" r="386"/>
          <a:stretch>
            <a:fillRect/>
          </a:stretch>
        </p:blipFill>
        <p:spPr bwMode="auto">
          <a:xfrm>
            <a:off x="8247017" y="1937747"/>
            <a:ext cx="2490652" cy="2878092"/>
          </a:xfrm>
          <a:prstGeom prst="rect">
            <a:avLst/>
          </a:prstGeom>
          <a:ln w="57150" cap="sq" cmpd="thickThin">
            <a:solidFill>
              <a:schemeClr val="bg2">
                <a:lumMod val="50000"/>
              </a:schemeClr>
            </a:solidFill>
            <a:prstDash val="solid"/>
            <a:miter lim="800000"/>
          </a:ln>
          <a:effectLst>
            <a:innerShdw blurRad="76200">
              <a:srgbClr val="000000"/>
            </a:innerShdw>
          </a:effectLst>
        </p:spPr>
      </p:pic>
      <p:sp>
        <p:nvSpPr>
          <p:cNvPr id="4" name="Marcador de texto 3"/>
          <p:cNvSpPr>
            <a:spLocks noGrp="1"/>
          </p:cNvSpPr>
          <p:nvPr>
            <p:ph type="body" sz="half" idx="2"/>
          </p:nvPr>
        </p:nvSpPr>
        <p:spPr>
          <a:xfrm>
            <a:off x="1431889" y="1937747"/>
            <a:ext cx="6241816" cy="4106001"/>
          </a:xfrm>
        </p:spPr>
        <p:txBody>
          <a:bodyPr>
            <a:noAutofit/>
          </a:bodyPr>
          <a:lstStyle/>
          <a:p>
            <a:r>
              <a:rPr lang="es-ES_tradnl" sz="1600" dirty="0" smtClean="0"/>
              <a:t>DOCTORANTE EN LA DIVISIÓN DE GEOGRAFÍA EN LA UNIVERSIDAD DE LOVAINA (BÉLGICA).</a:t>
            </a:r>
          </a:p>
          <a:p>
            <a:r>
              <a:rPr lang="es-ES_tradnl" sz="1400" dirty="0" smtClean="0"/>
              <a:t>Por </a:t>
            </a:r>
            <a:r>
              <a:rPr lang="es-ES_tradnl" sz="1400" dirty="0"/>
              <a:t>más de 10 años, ha dirigido proyectos de desarrollo y medioambiente en Perú vinculados a agenda climática y con pueblos indígenas. Ha realizado investigación en los temas de política climática, gobernanza </a:t>
            </a:r>
            <a:r>
              <a:rPr lang="es-ES_tradnl" sz="1400" dirty="0" err="1"/>
              <a:t>multi</a:t>
            </a:r>
            <a:r>
              <a:rPr lang="es-ES_tradnl" sz="1400" dirty="0"/>
              <a:t>-nivel y pueblos indígenas</a:t>
            </a:r>
            <a:r>
              <a:rPr lang="es-ES_tradnl" sz="1400" dirty="0" smtClean="0"/>
              <a:t>.</a:t>
            </a:r>
          </a:p>
          <a:p>
            <a:r>
              <a:rPr lang="es-ES_tradnl" sz="1400" u="sng" dirty="0" smtClean="0"/>
              <a:t>Hace parte de la Red de Estudios Sobre Resistencias Indígenas, RERI.</a:t>
            </a:r>
            <a:endParaRPr lang="es-MX" sz="1400" u="sng" dirty="0"/>
          </a:p>
          <a:p>
            <a:r>
              <a:rPr lang="es-ES_tradnl" sz="1400" b="1" dirty="0" smtClean="0"/>
              <a:t>Temas de investigación: </a:t>
            </a:r>
            <a:r>
              <a:rPr lang="es-ES_tradnl" sz="1400" dirty="0" smtClean="0"/>
              <a:t>Gobernanza </a:t>
            </a:r>
            <a:r>
              <a:rPr lang="es-ES_tradnl" sz="1400" dirty="0"/>
              <a:t>socio-ecológica en la implementación de los incentivos para la conservación en la Amazonia peruana, y el rol de los pueblos indígenas en este </a:t>
            </a:r>
            <a:r>
              <a:rPr lang="es-ES_tradnl" sz="1400" dirty="0" smtClean="0"/>
              <a:t>proceso.</a:t>
            </a:r>
          </a:p>
          <a:p>
            <a:endParaRPr lang="es-ES_tradnl" sz="1600" u="sng" dirty="0">
              <a:hlinkClick r:id="rId3"/>
            </a:endParaRPr>
          </a:p>
          <a:p>
            <a:r>
              <a:rPr lang="es-MX" sz="1600" u="sng" dirty="0" smtClean="0">
                <a:hlinkClick r:id="rId3"/>
              </a:rPr>
              <a:t>https</a:t>
            </a:r>
            <a:r>
              <a:rPr lang="es-MX" sz="1600" u="sng" dirty="0">
                <a:hlinkClick r:id="rId3"/>
              </a:rPr>
              <a:t>://www.redreri.com/liliana-lozano</a:t>
            </a:r>
            <a:endParaRPr lang="es-MX" sz="1600" dirty="0"/>
          </a:p>
          <a:p>
            <a:r>
              <a:rPr lang="es-MX" sz="1600" dirty="0"/>
              <a:t> </a:t>
            </a:r>
            <a:r>
              <a:rPr lang="es-MX" sz="1600" u="sng" dirty="0" smtClean="0">
                <a:hlinkClick r:id="rId4"/>
              </a:rPr>
              <a:t>https</a:t>
            </a:r>
            <a:r>
              <a:rPr lang="es-MX" sz="1600" u="sng" dirty="0">
                <a:hlinkClick r:id="rId4"/>
              </a:rPr>
              <a:t>://www.linkedin.com/in/liliana-lozano-572a669/</a:t>
            </a:r>
            <a:endParaRPr lang="es-MX" sz="1600" dirty="0"/>
          </a:p>
          <a:p>
            <a:r>
              <a:rPr lang="es-ES_tradnl" sz="1600" dirty="0" smtClean="0"/>
              <a:t> </a:t>
            </a:r>
            <a:endParaRPr lang="es-MX" sz="1600" dirty="0"/>
          </a:p>
        </p:txBody>
      </p:sp>
    </p:spTree>
    <p:extLst>
      <p:ext uri="{BB962C8B-B14F-4D97-AF65-F5344CB8AC3E}">
        <p14:creationId xmlns:p14="http://schemas.microsoft.com/office/powerpoint/2010/main" val="352581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6062" y="1041400"/>
            <a:ext cx="6241816" cy="808323"/>
          </a:xfrm>
        </p:spPr>
        <p:txBody>
          <a:bodyPr/>
          <a:lstStyle/>
          <a:p>
            <a:r>
              <a:rPr lang="es-MX" dirty="0" smtClean="0"/>
              <a:t>Doris Yaneth Herrera Monsalve</a:t>
            </a:r>
            <a:br>
              <a:rPr lang="es-MX" dirty="0" smtClean="0"/>
            </a:br>
            <a:r>
              <a:rPr lang="es-MX" sz="1800" dirty="0" smtClean="0"/>
              <a:t>dorisherreram@gmail.com</a:t>
            </a:r>
            <a:endParaRPr lang="es-MX" dirty="0"/>
          </a:p>
        </p:txBody>
      </p:sp>
      <p:sp>
        <p:nvSpPr>
          <p:cNvPr id="4" name="Marcador de texto 3"/>
          <p:cNvSpPr>
            <a:spLocks noGrp="1"/>
          </p:cNvSpPr>
          <p:nvPr>
            <p:ph type="body" sz="half" idx="2"/>
          </p:nvPr>
        </p:nvSpPr>
        <p:spPr>
          <a:xfrm>
            <a:off x="1295399" y="2029097"/>
            <a:ext cx="6241816" cy="3787503"/>
          </a:xfrm>
        </p:spPr>
        <p:txBody>
          <a:bodyPr>
            <a:normAutofit fontScale="92500" lnSpcReduction="20000"/>
          </a:bodyPr>
          <a:lstStyle/>
          <a:p>
            <a:r>
              <a:rPr lang="es-MX" sz="1600" dirty="0" smtClean="0"/>
              <a:t>PROFESIONAL ESPECIALIZADO DE LA COORDINACIÓN DE COMUNIDADES NEGRAS, AFROCOLOMBIANAS, RAIZALES Y </a:t>
            </a:r>
            <a:r>
              <a:rPr lang="es-MX" sz="1600" dirty="0" err="1" smtClean="0"/>
              <a:t>PALENQUERAS</a:t>
            </a:r>
            <a:r>
              <a:rPr lang="es-MX" sz="1600" dirty="0" smtClean="0"/>
              <a:t> DE LA </a:t>
            </a:r>
            <a:r>
              <a:rPr lang="es-MX" sz="1600" dirty="0" err="1" smtClean="0"/>
              <a:t>DAE</a:t>
            </a:r>
            <a:r>
              <a:rPr lang="es-MX" sz="1600" dirty="0" smtClean="0"/>
              <a:t>, DE LA UNIDAD DE RESTITUCIÓN DE TIERRAS. DOCTORANTE CIENCIAS DE LA EDUCACIÓN UNIVERSIDAD DE LA PLATA.</a:t>
            </a:r>
          </a:p>
          <a:p>
            <a:r>
              <a:rPr lang="es-MX" sz="1500" dirty="0"/>
              <a:t>Antropóloga de la Universidad de los Andes. Especialista en Gobierno y Políticas Públicas y  magister en Planificación y Administración del Desarrollo Regional  del </a:t>
            </a:r>
            <a:r>
              <a:rPr lang="es-MX" sz="1500" dirty="0" err="1"/>
              <a:t>Cider</a:t>
            </a:r>
            <a:r>
              <a:rPr lang="es-MX" sz="1500" dirty="0"/>
              <a:t>. </a:t>
            </a:r>
            <a:endParaRPr lang="es-MX" sz="1500" dirty="0" smtClean="0"/>
          </a:p>
          <a:p>
            <a:r>
              <a:rPr lang="es-MX" sz="1500" dirty="0" smtClean="0"/>
              <a:t>Ha </a:t>
            </a:r>
            <a:r>
              <a:rPr lang="es-MX" sz="1500" dirty="0"/>
              <a:t>sido docente en universidades como Los Andes, Santo </a:t>
            </a:r>
            <a:r>
              <a:rPr lang="es-MX" sz="1500" dirty="0" err="1"/>
              <a:t>Tomàs</a:t>
            </a:r>
            <a:r>
              <a:rPr lang="es-MX" sz="1500" dirty="0"/>
              <a:t>, Cooperativa de Colombia, La Universidad Distrital e instructora del SENA. Ha trabajado con la Organización Internacional de las Migraciones - </a:t>
            </a:r>
            <a:r>
              <a:rPr lang="es-MX" sz="1500" dirty="0" err="1"/>
              <a:t>OIM</a:t>
            </a:r>
            <a:r>
              <a:rPr lang="es-MX" sz="1500" dirty="0"/>
              <a:t>, el </a:t>
            </a:r>
            <a:r>
              <a:rPr lang="es-MX" sz="1500" dirty="0" err="1"/>
              <a:t>ICBF</a:t>
            </a:r>
            <a:r>
              <a:rPr lang="es-MX" sz="1500" dirty="0"/>
              <a:t>, Gobernación de Arauca, Asociación de Cabildos y autoridades tradicionales indígenas del -</a:t>
            </a:r>
            <a:r>
              <a:rPr lang="es-MX" sz="1500" dirty="0" err="1"/>
              <a:t>ASCATIDAR</a:t>
            </a:r>
            <a:r>
              <a:rPr lang="es-MX" sz="1500" dirty="0"/>
              <a:t>-, y la ONG Apoyar, La Unidad Administrativa de Salud de Arauca y la Confederación Colombiana de ONG –</a:t>
            </a:r>
            <a:r>
              <a:rPr lang="es-MX" sz="1500" dirty="0" err="1"/>
              <a:t>CCONG</a:t>
            </a:r>
            <a:r>
              <a:rPr lang="es-MX" sz="1500" dirty="0"/>
              <a:t> entre otros. Los intereses académicos están asociados a las políticas públicas con enfoque diferencial</a:t>
            </a:r>
            <a:r>
              <a:rPr lang="es-MX" sz="1500" dirty="0" smtClean="0"/>
              <a:t>.</a:t>
            </a:r>
          </a:p>
          <a:p>
            <a:endParaRPr lang="es-MX" sz="1500" dirty="0"/>
          </a:p>
          <a:p>
            <a:r>
              <a:rPr lang="es-MX" sz="1500" dirty="0">
                <a:hlinkClick r:id="rId2"/>
              </a:rPr>
              <a:t>https://www.linkedin.com/in/doris-yaneth-herrera-monsalve-509b66b6</a:t>
            </a:r>
            <a:r>
              <a:rPr lang="es-MX" sz="1500" dirty="0" smtClean="0">
                <a:hlinkClick r:id="rId2"/>
              </a:rPr>
              <a:t>/</a:t>
            </a:r>
            <a:endParaRPr lang="es-MX" sz="1500" dirty="0" smtClean="0"/>
          </a:p>
          <a:p>
            <a:endParaRPr lang="es-MX" sz="1500" dirty="0"/>
          </a:p>
        </p:txBody>
      </p:sp>
      <p:sp>
        <p:nvSpPr>
          <p:cNvPr id="6" name="Rectangle 3"/>
          <p:cNvSpPr>
            <a:spLocks noChangeArrowheads="1"/>
          </p:cNvSpPr>
          <p:nvPr/>
        </p:nvSpPr>
        <p:spPr bwMode="auto">
          <a:xfrm>
            <a:off x="0" y="-323165"/>
            <a:ext cx="31290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0" i="0" u="none" strike="noStrike" cap="none" normalizeH="0" baseline="0" dirty="0" smtClean="0">
                <a:ln>
                  <a:noFill/>
                </a:ln>
                <a:solidFill>
                  <a:schemeClr val="tx1"/>
                </a:solidFill>
                <a:effectLst/>
                <a:latin typeface="Arial" panose="020B0604020202020204" pitchFamily="34" charset="0"/>
              </a:rPr>
              <a:t>  </a:t>
            </a:r>
            <a:endParaRPr kumimoji="0" lang="es-MX" altLang="es-MX"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smtClean="0">
              <a:ln>
                <a:noFill/>
              </a:ln>
              <a:solidFill>
                <a:schemeClr val="tx1"/>
              </a:solidFill>
              <a:effectLst/>
              <a:latin typeface="Arial" panose="020B0604020202020204" pitchFamily="34" charset="0"/>
            </a:endParaRPr>
          </a:p>
        </p:txBody>
      </p:sp>
      <p:pic>
        <p:nvPicPr>
          <p:cNvPr id="1028" name="Picture 4" descr="https://mail.google.com/mail/u/0/images/cleardo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204788"/>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3178" y="1849723"/>
            <a:ext cx="2738649" cy="3096197"/>
          </a:xfrm>
          <a:prstGeom prst="rect">
            <a:avLst/>
          </a:prstGeom>
          <a:ln w="38100" cap="sq" cmpd="thickThin">
            <a:solidFill>
              <a:schemeClr val="bg2">
                <a:lumMod val="50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2515369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1227033" y="1041400"/>
            <a:ext cx="6241816" cy="756819"/>
          </a:xfrm>
        </p:spPr>
        <p:txBody>
          <a:bodyPr>
            <a:normAutofit/>
          </a:bodyPr>
          <a:lstStyle/>
          <a:p>
            <a:r>
              <a:rPr lang="es-MX" dirty="0" smtClean="0"/>
              <a:t>Esteban </a:t>
            </a:r>
            <a:r>
              <a:rPr lang="es-MX" dirty="0" err="1" smtClean="0"/>
              <a:t>Krotz</a:t>
            </a:r>
            <a:r>
              <a:rPr lang="es-MX" dirty="0" smtClean="0"/>
              <a:t/>
            </a:r>
            <a:br>
              <a:rPr lang="es-MX" dirty="0" smtClean="0"/>
            </a:br>
            <a:r>
              <a:rPr lang="es-MX" sz="1200" dirty="0" smtClean="0"/>
              <a:t>kheberle@uady.mx</a:t>
            </a:r>
            <a:endParaRPr lang="es-MX" sz="1200" dirty="0"/>
          </a:p>
        </p:txBody>
      </p:sp>
      <p:pic>
        <p:nvPicPr>
          <p:cNvPr id="1034" name="Picture 10" descr="Doctorado en Ciencias Antropológicas"/>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791" r="1791"/>
          <a:stretch>
            <a:fillRect/>
          </a:stretch>
        </p:blipFill>
        <p:spPr bwMode="auto">
          <a:xfrm>
            <a:off x="8207252" y="1546497"/>
            <a:ext cx="2315201" cy="3608977"/>
          </a:xfrm>
          <a:prstGeom prst="rect">
            <a:avLst/>
          </a:prstGeom>
          <a:noFill/>
          <a:extLst>
            <a:ext uri="{909E8E84-426E-40DD-AFC4-6F175D3DCCD1}">
              <a14:hiddenFill xmlns:a14="http://schemas.microsoft.com/office/drawing/2010/main">
                <a:solidFill>
                  <a:srgbClr val="FFFFFF"/>
                </a:solidFill>
              </a14:hiddenFill>
            </a:ext>
          </a:extLst>
        </p:spPr>
      </p:pic>
      <p:sp>
        <p:nvSpPr>
          <p:cNvPr id="8" name="Marcador de texto 7"/>
          <p:cNvSpPr>
            <a:spLocks noGrp="1"/>
          </p:cNvSpPr>
          <p:nvPr>
            <p:ph type="body" sz="half" idx="2"/>
          </p:nvPr>
        </p:nvSpPr>
        <p:spPr>
          <a:xfrm>
            <a:off x="1227033" y="2280778"/>
            <a:ext cx="6241816" cy="3535822"/>
          </a:xfrm>
        </p:spPr>
        <p:txBody>
          <a:bodyPr>
            <a:normAutofit/>
          </a:bodyPr>
          <a:lstStyle/>
          <a:p>
            <a:r>
              <a:rPr lang="es-MX" sz="1600" dirty="0" smtClean="0"/>
              <a:t>DOCTOR EN FILOSOFÍA [FILOSOFÍA DE LAS CIENCIAS SOCIALES] </a:t>
            </a:r>
            <a:r>
              <a:rPr lang="es-MX" sz="1600" dirty="0" err="1" smtClean="0"/>
              <a:t>HOCHSCHULE</a:t>
            </a:r>
            <a:r>
              <a:rPr lang="es-MX" sz="1600" dirty="0" smtClean="0"/>
              <a:t> </a:t>
            </a:r>
            <a:r>
              <a:rPr lang="es-MX" sz="1600" dirty="0" err="1" smtClean="0"/>
              <a:t>FÜR</a:t>
            </a:r>
            <a:r>
              <a:rPr lang="es-MX" sz="1600" dirty="0" smtClean="0"/>
              <a:t> </a:t>
            </a:r>
            <a:r>
              <a:rPr lang="es-MX" sz="1600" dirty="0" err="1" smtClean="0"/>
              <a:t>PHILOSOPHIE</a:t>
            </a:r>
            <a:r>
              <a:rPr lang="es-MX" sz="1600" dirty="0" smtClean="0"/>
              <a:t>, </a:t>
            </a:r>
            <a:r>
              <a:rPr lang="es-MX" sz="1600" dirty="0" err="1" smtClean="0"/>
              <a:t>MUNICH</a:t>
            </a:r>
            <a:r>
              <a:rPr lang="es-MX" sz="1600" dirty="0" smtClean="0"/>
              <a:t>.</a:t>
            </a:r>
          </a:p>
          <a:p>
            <a:r>
              <a:rPr lang="es-MX" sz="1600" dirty="0"/>
              <a:t>Profesor-Investigador Titular “C”. Adscrito al Cuerpo Académico "Identidad y Cultura Maya en Yucatán" de la Unidad de Ciencias Sociales del Centro de Investigaciones Regionales "Dr. </a:t>
            </a:r>
            <a:r>
              <a:rPr lang="es-MX" sz="1600" dirty="0" err="1"/>
              <a:t>Hideyo</a:t>
            </a:r>
            <a:r>
              <a:rPr lang="es-MX" sz="1600" dirty="0"/>
              <a:t> </a:t>
            </a:r>
            <a:r>
              <a:rPr lang="es-MX" sz="1600" dirty="0" err="1"/>
              <a:t>Noguchi</a:t>
            </a:r>
            <a:r>
              <a:rPr lang="es-MX" sz="1600" dirty="0"/>
              <a:t>". </a:t>
            </a:r>
            <a:r>
              <a:rPr lang="es-MX" sz="1600" dirty="0" err="1"/>
              <a:t>SNI</a:t>
            </a:r>
            <a:r>
              <a:rPr lang="es-MX" sz="1600" dirty="0"/>
              <a:t> III.</a:t>
            </a:r>
          </a:p>
          <a:p>
            <a:r>
              <a:rPr lang="es-MX" dirty="0"/>
              <a:t> </a:t>
            </a:r>
            <a:r>
              <a:rPr lang="es-MX" sz="1600" b="1" dirty="0" smtClean="0"/>
              <a:t>Temas de investigación: </a:t>
            </a:r>
            <a:r>
              <a:rPr lang="es-MX" sz="1600" dirty="0"/>
              <a:t>Epistemología e historia de la antropología (especialmente: las Antropologías del Sur), Antropología política y jurídica (especialmente: antropología de los derechos humanos), Problemas del desarrollo (especialmente: ciencia y tecnología), Filosofía intercultural. </a:t>
            </a:r>
            <a:endParaRPr lang="es-MX" sz="1600" dirty="0" smtClean="0"/>
          </a:p>
          <a:p>
            <a:r>
              <a:rPr lang="es-MX" sz="1400" dirty="0">
                <a:hlinkClick r:id="rId3"/>
              </a:rPr>
              <a:t>https://</a:t>
            </a:r>
            <a:r>
              <a:rPr lang="es-MX" sz="1400" dirty="0" smtClean="0">
                <a:hlinkClick r:id="rId3"/>
              </a:rPr>
              <a:t>www.antropologia.uady.mx/programas/antropologiasocial/krotz.php</a:t>
            </a:r>
            <a:endParaRPr lang="es-MX" sz="1400" dirty="0" smtClean="0"/>
          </a:p>
          <a:p>
            <a:endParaRPr lang="es-MX" dirty="0"/>
          </a:p>
          <a:p>
            <a:endParaRPr lang="es-MX" dirty="0"/>
          </a:p>
        </p:txBody>
      </p:sp>
    </p:spTree>
    <p:extLst>
      <p:ext uri="{BB962C8B-B14F-4D97-AF65-F5344CB8AC3E}">
        <p14:creationId xmlns:p14="http://schemas.microsoft.com/office/powerpoint/2010/main" val="2061541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399" y="1041400"/>
            <a:ext cx="6241816" cy="693396"/>
          </a:xfrm>
        </p:spPr>
        <p:txBody>
          <a:bodyPr>
            <a:normAutofit fontScale="90000"/>
          </a:bodyPr>
          <a:lstStyle/>
          <a:p>
            <a:r>
              <a:rPr lang="es-MX" dirty="0" smtClean="0"/>
              <a:t>Saúl Velasco Cruz</a:t>
            </a:r>
            <a:br>
              <a:rPr lang="es-MX" dirty="0" smtClean="0"/>
            </a:br>
            <a:r>
              <a:rPr lang="es-MX" dirty="0"/>
              <a:t> </a:t>
            </a:r>
            <a:r>
              <a:rPr lang="es-MX" sz="1800" dirty="0"/>
              <a:t>svelasco@upn.mx </a:t>
            </a:r>
            <a:endParaRPr lang="es-MX" dirty="0"/>
          </a:p>
        </p:txBody>
      </p:sp>
      <p:pic>
        <p:nvPicPr>
          <p:cNvPr id="5" name="Marcador de posición de imagen 4"/>
          <p:cNvPicPr>
            <a:picLocks noGrp="1" noChangeAspect="1"/>
          </p:cNvPicPr>
          <p:nvPr>
            <p:ph type="pic" idx="1"/>
          </p:nvPr>
        </p:nvPicPr>
        <p:blipFill>
          <a:blip r:embed="rId2">
            <a:extLst>
              <a:ext uri="{28A0092B-C50C-407E-A947-70E740481C1C}">
                <a14:useLocalDpi xmlns:a14="http://schemas.microsoft.com/office/drawing/2010/main" val="0"/>
              </a:ext>
            </a:extLst>
          </a:blip>
          <a:srcRect l="17919" r="17919"/>
          <a:stretch>
            <a:fillRect/>
          </a:stretch>
        </p:blipFill>
        <p:spPr>
          <a:xfrm>
            <a:off x="8199334" y="1616166"/>
            <a:ext cx="2468666" cy="3848201"/>
          </a:xfrm>
        </p:spPr>
      </p:pic>
      <p:sp>
        <p:nvSpPr>
          <p:cNvPr id="4" name="Marcador de texto 3"/>
          <p:cNvSpPr>
            <a:spLocks noGrp="1"/>
          </p:cNvSpPr>
          <p:nvPr>
            <p:ph type="body" sz="half" idx="2"/>
          </p:nvPr>
        </p:nvSpPr>
        <p:spPr>
          <a:xfrm>
            <a:off x="1295399" y="1956471"/>
            <a:ext cx="6241816" cy="4087278"/>
          </a:xfrm>
        </p:spPr>
        <p:txBody>
          <a:bodyPr>
            <a:normAutofit fontScale="62500" lnSpcReduction="20000"/>
          </a:bodyPr>
          <a:lstStyle/>
          <a:p>
            <a:r>
              <a:rPr lang="es-MX" sz="2600" dirty="0" smtClean="0"/>
              <a:t>DOCTOR EN SOCIOLOGÍA POR LA FACULTAD DE CIENCIAS POLÍTICAS Y SOCIALES DE LA UNIVERSIDAD NACIONAL AUTÓNOMA DE MÉXICO. </a:t>
            </a:r>
          </a:p>
          <a:p>
            <a:r>
              <a:rPr lang="es-MX" sz="2200" dirty="0" smtClean="0"/>
              <a:t>Actualmente </a:t>
            </a:r>
            <a:r>
              <a:rPr lang="es-MX" sz="2200" dirty="0"/>
              <a:t>se desempeña como profesor de tiempo completo en la Universidad Pedagógica Nacional (UPN), Unidad Ajusco. En esta institución imparte docencia en licenciatura, maestría y doctorado. Ha dirigido investigaciones de tesis de licenciatura, maestría y doctorado. Ha publicado trabajos especializados en política educativa, educación intercultural, racismo y educación, y movimientos sociales. Pertenece al Sistema Nacional de Investigadores (</a:t>
            </a:r>
            <a:r>
              <a:rPr lang="es-MX" sz="2200" dirty="0" err="1"/>
              <a:t>SNI</a:t>
            </a:r>
            <a:r>
              <a:rPr lang="es-MX" sz="2200" dirty="0"/>
              <a:t>). Es miembro de Integra, una red conformada por investigadores de distintas instituciones que estudian e investigan el Racismo y la xenofobia en México. Además, es integrante de la Red Temática de Estudios de los Movimientos Sociales y, a partir de marzo de 2019, es Asociado Titular del Consejo Mexicano de Investigación Educativa, A. C.</a:t>
            </a:r>
          </a:p>
          <a:p>
            <a:r>
              <a:rPr lang="es-MX" sz="2000" dirty="0"/>
              <a:t> </a:t>
            </a:r>
          </a:p>
          <a:p>
            <a:r>
              <a:rPr lang="es-MX" sz="2000" u="sng" dirty="0" smtClean="0"/>
              <a:t>Hace parte de la red de estudios de resistencias indígenas, RERI.</a:t>
            </a:r>
          </a:p>
          <a:p>
            <a:r>
              <a:rPr lang="es-MX" sz="2000" b="1" dirty="0" smtClean="0"/>
              <a:t>Temas de investigación: </a:t>
            </a:r>
            <a:r>
              <a:rPr lang="es-MX" sz="2000" dirty="0" smtClean="0"/>
              <a:t>política </a:t>
            </a:r>
            <a:r>
              <a:rPr lang="es-MX" sz="2000" dirty="0"/>
              <a:t>educativa, educación intercultural, racismo y educación, y movimientos sociales</a:t>
            </a:r>
            <a:r>
              <a:rPr lang="es-MX" sz="2000" dirty="0" smtClean="0"/>
              <a:t>.</a:t>
            </a:r>
          </a:p>
          <a:p>
            <a:r>
              <a:rPr lang="es-MX" sz="1600" u="sng" dirty="0" smtClean="0">
                <a:hlinkClick r:id="rId3"/>
              </a:rPr>
              <a:t>https</a:t>
            </a:r>
            <a:r>
              <a:rPr lang="es-MX" sz="1600" u="sng" dirty="0">
                <a:hlinkClick r:id="rId3"/>
              </a:rPr>
              <a:t>://</a:t>
            </a:r>
            <a:r>
              <a:rPr lang="es-MX" sz="1600" u="sng" dirty="0" smtClean="0">
                <a:hlinkClick r:id="rId3"/>
              </a:rPr>
              <a:t>www.redreri.com/sa%C3%BAl-velasco-cruz</a:t>
            </a:r>
            <a:endParaRPr lang="es-MX" sz="1600" dirty="0"/>
          </a:p>
          <a:p>
            <a:r>
              <a:rPr lang="es-MX" sz="1600" u="sng" dirty="0">
                <a:hlinkClick r:id="rId4"/>
              </a:rPr>
              <a:t>https://</a:t>
            </a:r>
            <a:r>
              <a:rPr lang="es-MX" sz="1600" u="sng" dirty="0" smtClean="0">
                <a:hlinkClick r:id="rId4"/>
              </a:rPr>
              <a:t>upn.academia.edu/SVelascoCruz</a:t>
            </a:r>
            <a:endParaRPr lang="es-MX" sz="1600" dirty="0"/>
          </a:p>
        </p:txBody>
      </p:sp>
    </p:spTree>
    <p:extLst>
      <p:ext uri="{BB962C8B-B14F-4D97-AF65-F5344CB8AC3E}">
        <p14:creationId xmlns:p14="http://schemas.microsoft.com/office/powerpoint/2010/main" val="2805043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55220" y="1041399"/>
            <a:ext cx="6241816" cy="838675"/>
          </a:xfrm>
        </p:spPr>
        <p:txBody>
          <a:bodyPr>
            <a:normAutofit/>
          </a:bodyPr>
          <a:lstStyle/>
          <a:p>
            <a:r>
              <a:rPr lang="es-MX" dirty="0" smtClean="0"/>
              <a:t>Claudio Espinoza</a:t>
            </a:r>
            <a:br>
              <a:rPr lang="es-MX" dirty="0" smtClean="0"/>
            </a:br>
            <a:r>
              <a:rPr lang="es-PE" sz="1600" dirty="0"/>
              <a:t>cespinoza@academia.cl</a:t>
            </a:r>
            <a:endParaRPr lang="es-MX" sz="1600" dirty="0"/>
          </a:p>
        </p:txBody>
      </p:sp>
      <p:pic>
        <p:nvPicPr>
          <p:cNvPr id="4100" name="Picture 4" descr="Claudio Espinoza • CII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690" r="1690"/>
          <a:stretch>
            <a:fillRect/>
          </a:stretch>
        </p:blipFill>
        <p:spPr bwMode="auto">
          <a:xfrm>
            <a:off x="8332457" y="1642291"/>
            <a:ext cx="2399001" cy="3739606"/>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texto 3"/>
          <p:cNvSpPr>
            <a:spLocks noGrp="1"/>
          </p:cNvSpPr>
          <p:nvPr>
            <p:ph type="body" sz="half" idx="2"/>
          </p:nvPr>
        </p:nvSpPr>
        <p:spPr>
          <a:xfrm>
            <a:off x="1355220" y="2153540"/>
            <a:ext cx="6241816" cy="3663060"/>
          </a:xfrm>
        </p:spPr>
        <p:txBody>
          <a:bodyPr>
            <a:normAutofit lnSpcReduction="10000"/>
          </a:bodyPr>
          <a:lstStyle/>
          <a:p>
            <a:r>
              <a:rPr lang="es-MX" sz="1600" dirty="0" smtClean="0"/>
              <a:t>DOCTOR EN ANTROPOLOGÍA, CIESAS MÉXICO D.F.. </a:t>
            </a:r>
          </a:p>
          <a:p>
            <a:r>
              <a:rPr lang="es-MX" sz="1500" dirty="0" smtClean="0"/>
              <a:t> En </a:t>
            </a:r>
            <a:r>
              <a:rPr lang="es-MX" sz="1500" dirty="0"/>
              <a:t>la actualidad se desempeña como académico en la Universidad Academia de Humanismo Cristiano y es investigador asociado del Centro de Estudios Interculturales e Indígenas (</a:t>
            </a:r>
            <a:r>
              <a:rPr lang="es-MX" sz="1500" dirty="0" err="1"/>
              <a:t>CIIR</a:t>
            </a:r>
            <a:r>
              <a:rPr lang="es-MX" sz="1500" dirty="0" smtClean="0"/>
              <a:t>).</a:t>
            </a:r>
            <a:r>
              <a:rPr lang="es-MX" sz="1500" dirty="0"/>
              <a:t> </a:t>
            </a:r>
            <a:r>
              <a:rPr lang="es-MX" sz="1500" dirty="0" smtClean="0"/>
              <a:t>Fue </a:t>
            </a:r>
            <a:r>
              <a:rPr lang="es-MX" sz="1500" dirty="0"/>
              <a:t>Director de la Escuela de antropología entre 2011 y 2018.</a:t>
            </a:r>
          </a:p>
          <a:p>
            <a:r>
              <a:rPr lang="es-MX" sz="1500" dirty="0"/>
              <a:t> </a:t>
            </a:r>
            <a:r>
              <a:rPr lang="es-MX" sz="1500" dirty="0" smtClean="0"/>
              <a:t>Es </a:t>
            </a:r>
            <a:r>
              <a:rPr lang="es-MX" sz="1500" dirty="0"/>
              <a:t>director y fundador de la Revista Antropologías del Sur.</a:t>
            </a:r>
          </a:p>
          <a:p>
            <a:r>
              <a:rPr lang="es-MX" sz="1500" dirty="0"/>
              <a:t> </a:t>
            </a:r>
            <a:r>
              <a:rPr lang="es-MX" sz="1500" dirty="0" smtClean="0"/>
              <a:t>Hace parte de la Red de Estudios sobre Resistencias Indígenas, RERI.</a:t>
            </a:r>
            <a:endParaRPr lang="es-MX" sz="1500" dirty="0"/>
          </a:p>
          <a:p>
            <a:r>
              <a:rPr lang="es-MX" sz="1500" b="1" dirty="0" smtClean="0"/>
              <a:t>Temas de investigación: </a:t>
            </a:r>
            <a:r>
              <a:rPr lang="es-MX" sz="1500" dirty="0"/>
              <a:t>Sus últimas investigaciones abordan, por un lado, cuestiones ligadas a procesos </a:t>
            </a:r>
            <a:r>
              <a:rPr lang="es-MX" sz="1500" dirty="0" err="1"/>
              <a:t>etnopolíticos</a:t>
            </a:r>
            <a:r>
              <a:rPr lang="es-MX" sz="1500" dirty="0"/>
              <a:t>, en particular a la participación electoral indígena y, por el otro, al estudio de la acción estatal en relación a los pueblos originarios</a:t>
            </a:r>
            <a:r>
              <a:rPr lang="es-MX" sz="1500" dirty="0" smtClean="0"/>
              <a:t>.</a:t>
            </a:r>
          </a:p>
          <a:p>
            <a:r>
              <a:rPr lang="es-MX" sz="1400" u="sng" dirty="0">
                <a:hlinkClick r:id="rId3"/>
              </a:rPr>
              <a:t>https://</a:t>
            </a:r>
            <a:r>
              <a:rPr lang="es-MX" sz="1400" u="sng" dirty="0" smtClean="0">
                <a:hlinkClick r:id="rId3"/>
              </a:rPr>
              <a:t>www.redreri.com/claudio-espinoza-araya</a:t>
            </a:r>
            <a:endParaRPr lang="es-MX" sz="1400" u="sng" dirty="0" smtClean="0"/>
          </a:p>
          <a:p>
            <a:r>
              <a:rPr lang="es-MX" sz="1600" u="sng" dirty="0">
                <a:hlinkClick r:id="rId4"/>
              </a:rPr>
              <a:t>https://www.ciir.cl/ciir/claudio-espinoza/</a:t>
            </a:r>
            <a:endParaRPr lang="es-MX" sz="1400" dirty="0"/>
          </a:p>
        </p:txBody>
      </p:sp>
      <p:sp>
        <p:nvSpPr>
          <p:cNvPr id="5" name="Rectangle 5"/>
          <p:cNvSpPr>
            <a:spLocks noChangeArrowheads="1"/>
          </p:cNvSpPr>
          <p:nvPr/>
        </p:nvSpPr>
        <p:spPr bwMode="auto">
          <a:xfrm>
            <a:off x="0" y="0"/>
            <a:ext cx="1270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50784"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900" b="0" i="0" u="none" strike="noStrike" cap="none" normalizeH="0" baseline="0" smtClean="0">
                <a:ln>
                  <a:noFill/>
                </a:ln>
                <a:solidFill>
                  <a:srgbClr val="1155CC"/>
                </a:solidFill>
                <a:effectLst/>
                <a:latin typeface="Roboto"/>
              </a:rPr>
              <a:t>cespinoza@academia.cl</a:t>
            </a:r>
            <a:endParaRPr kumimoji="0" lang="es-MX" sz="900" b="0" i="0" u="none" strike="noStrike" cap="none" normalizeH="0" baseline="0" smtClean="0">
              <a:ln>
                <a:noFill/>
              </a:ln>
              <a:solidFill>
                <a:srgbClr val="202124"/>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900" b="0" i="0" u="none" strike="noStrike" cap="none" normalizeH="0" baseline="0" smtClean="0">
                <a:ln>
                  <a:noFill/>
                </a:ln>
                <a:solidFill>
                  <a:srgbClr val="202124"/>
                </a:solidFill>
                <a:effectLst/>
                <a:latin typeface="Roboto"/>
              </a:rPr>
              <a:t>  </a:t>
            </a:r>
            <a:endParaRPr kumimoji="0" lang="es-MX"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900" b="0" i="0" u="none" strike="noStrike" cap="none" normalizeH="0" baseline="0" smtClean="0">
                <a:ln>
                  <a:noFill/>
                </a:ln>
                <a:solidFill>
                  <a:srgbClr val="202124"/>
                </a:solidFill>
                <a:effectLst/>
                <a:latin typeface="Roboto"/>
              </a:rPr>
              <a:t/>
            </a:r>
            <a:br>
              <a:rPr kumimoji="0" lang="es-MX" sz="900" b="0" i="0" u="none" strike="noStrike" cap="none" normalizeH="0" baseline="0" smtClean="0">
                <a:ln>
                  <a:noFill/>
                </a:ln>
                <a:solidFill>
                  <a:srgbClr val="202124"/>
                </a:solidFill>
                <a:effectLst/>
                <a:latin typeface="Roboto"/>
              </a:rPr>
            </a:br>
            <a:endParaRPr kumimoji="0" lang="es-MX" b="0" i="0" u="none" strike="noStrike" cap="none" normalizeH="0" baseline="0" smtClean="0">
              <a:ln>
                <a:noFill/>
              </a:ln>
              <a:solidFill>
                <a:srgbClr val="202124"/>
              </a:solidFill>
              <a:effectLst/>
              <a:latin typeface="Roboto"/>
            </a:endParaRPr>
          </a:p>
        </p:txBody>
      </p:sp>
      <p:pic>
        <p:nvPicPr>
          <p:cNvPr id="4102" name="Picture 6" descr="https://mail.google.com/mail/u/0/images/cleardot.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825" y="-68263"/>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a:spLocks noChangeArrowheads="1"/>
          </p:cNvSpPr>
          <p:nvPr/>
        </p:nvSpPr>
        <p:spPr bwMode="auto">
          <a:xfrm>
            <a:off x="152400" y="152400"/>
            <a:ext cx="1270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50784"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900" b="0" i="0" u="none" strike="noStrike" cap="none" normalizeH="0" baseline="0" smtClean="0">
                <a:ln>
                  <a:noFill/>
                </a:ln>
                <a:solidFill>
                  <a:srgbClr val="1155CC"/>
                </a:solidFill>
                <a:effectLst/>
                <a:latin typeface="Roboto"/>
              </a:rPr>
              <a:t>cespinoza@academia.cl</a:t>
            </a:r>
            <a:endParaRPr kumimoji="0" lang="es-MX" sz="900" b="0" i="0" u="none" strike="noStrike" cap="none" normalizeH="0" baseline="0" smtClean="0">
              <a:ln>
                <a:noFill/>
              </a:ln>
              <a:solidFill>
                <a:srgbClr val="202124"/>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900" b="0" i="0" u="none" strike="noStrike" cap="none" normalizeH="0" baseline="0" smtClean="0">
                <a:ln>
                  <a:noFill/>
                </a:ln>
                <a:solidFill>
                  <a:srgbClr val="202124"/>
                </a:solidFill>
                <a:effectLst/>
                <a:latin typeface="Roboto"/>
              </a:rPr>
              <a:t>  </a:t>
            </a:r>
            <a:endParaRPr kumimoji="0" lang="es-MX"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900" b="0" i="0" u="none" strike="noStrike" cap="none" normalizeH="0" baseline="0" smtClean="0">
                <a:ln>
                  <a:noFill/>
                </a:ln>
                <a:solidFill>
                  <a:srgbClr val="202124"/>
                </a:solidFill>
                <a:effectLst/>
                <a:latin typeface="Roboto"/>
              </a:rPr>
              <a:t/>
            </a:r>
            <a:br>
              <a:rPr kumimoji="0" lang="es-MX" sz="900" b="0" i="0" u="none" strike="noStrike" cap="none" normalizeH="0" baseline="0" smtClean="0">
                <a:ln>
                  <a:noFill/>
                </a:ln>
                <a:solidFill>
                  <a:srgbClr val="202124"/>
                </a:solidFill>
                <a:effectLst/>
                <a:latin typeface="Roboto"/>
              </a:rPr>
            </a:br>
            <a:endParaRPr kumimoji="0" lang="es-MX" b="0" i="0" u="none" strike="noStrike" cap="none" normalizeH="0" baseline="0" smtClean="0">
              <a:ln>
                <a:noFill/>
              </a:ln>
              <a:solidFill>
                <a:srgbClr val="202124"/>
              </a:solidFill>
              <a:effectLst/>
              <a:latin typeface="Roboto"/>
            </a:endParaRPr>
          </a:p>
        </p:txBody>
      </p:sp>
      <p:pic>
        <p:nvPicPr>
          <p:cNvPr id="4104" name="Picture 8" descr="https://mail.google.com/mail/u/0/images/cleardot.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225" y="84137"/>
            <a:ext cx="9525"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90913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411</TotalTime>
  <Words>1136</Words>
  <Application>Microsoft Office PowerPoint</Application>
  <PresentationFormat>Panorámica</PresentationFormat>
  <Paragraphs>97</Paragraphs>
  <Slides>12</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12</vt:i4>
      </vt:variant>
    </vt:vector>
  </HeadingPairs>
  <TitlesOfParts>
    <vt:vector size="16" baseType="lpstr">
      <vt:lpstr>Arial</vt:lpstr>
      <vt:lpstr>Garamond</vt:lpstr>
      <vt:lpstr>Roboto</vt:lpstr>
      <vt:lpstr>Orgánico</vt:lpstr>
      <vt:lpstr>Participantes Simposio sobre Interculturalidad y Derechos de los pueblos racializados</vt:lpstr>
      <vt:lpstr>María Candelaria May Novelo candy.maynovelo@gmail.com</vt:lpstr>
      <vt:lpstr>Teodora Hurtado Saa t.hurtado@ugto.mx</vt:lpstr>
      <vt:lpstr>Citlali  Quecha Reyna quechary@unam.mx</vt:lpstr>
      <vt:lpstr>Liliana Lozano  lilianalozanof@gmail.com </vt:lpstr>
      <vt:lpstr>Doris Yaneth Herrera Monsalve dorisherreram@gmail.com</vt:lpstr>
      <vt:lpstr>Esteban Krotz kheberle@uady.mx</vt:lpstr>
      <vt:lpstr>Saúl Velasco Cruz  svelasco@upn.mx </vt:lpstr>
      <vt:lpstr>Claudio Espinoza cespinoza@academia.cl</vt:lpstr>
      <vt:lpstr>Francisco de Parres Gómez francisco_kurt@hotmail.com </vt:lpstr>
      <vt:lpstr>Gunther Dietz guntherdietz@gmail.com</vt:lpstr>
      <vt:lpstr>Giovanna María Aldana Barahona giovannamaldanab@políticas.unam.mx</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ESTEBAN KROTZ kheberle@uady.mx</dc:title>
  <dc:creator>GMAB</dc:creator>
  <cp:lastModifiedBy>Revisor 1</cp:lastModifiedBy>
  <cp:revision>43</cp:revision>
  <dcterms:created xsi:type="dcterms:W3CDTF">2021-07-26T17:08:24Z</dcterms:created>
  <dcterms:modified xsi:type="dcterms:W3CDTF">2022-11-22T22:37:45Z</dcterms:modified>
</cp:coreProperties>
</file>